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61" r:id="rId2"/>
    <p:sldId id="268" r:id="rId3"/>
    <p:sldId id="269" r:id="rId4"/>
    <p:sldId id="270" r:id="rId5"/>
    <p:sldId id="271" r:id="rId6"/>
    <p:sldId id="272" r:id="rId7"/>
    <p:sldId id="264" r:id="rId8"/>
    <p:sldId id="265" r:id="rId9"/>
    <p:sldId id="267" r:id="rId10"/>
    <p:sldId id="266" r:id="rId11"/>
    <p:sldId id="256" r:id="rId12"/>
    <p:sldId id="257" r:id="rId13"/>
    <p:sldId id="258" r:id="rId14"/>
    <p:sldId id="259" r:id="rId15"/>
    <p:sldId id="260" r:id="rId16"/>
    <p:sldId id="262" r:id="rId17"/>
    <p:sldId id="26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s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58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DF850-761B-4296-846A-367F96E19C85}" type="doc">
      <dgm:prSet loTypeId="urn:microsoft.com/office/officeart/2005/8/layout/orgChart1" loCatId="hierarchy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00DC6BF-A7B5-403D-AE91-BCA5039F9C5A}">
      <dgm:prSet phldrT="[Текст]" custT="1"/>
      <dgm:spPr>
        <a:solidFill>
          <a:srgbClr val="FF0000"/>
        </a:solidFill>
      </dgm:spPr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Корень</a:t>
          </a:r>
          <a:r>
            <a:rPr lang="ru-RU" sz="2000" dirty="0" smtClean="0"/>
            <a:t> </a:t>
          </a:r>
          <a:endParaRPr lang="ru-RU" sz="2000" dirty="0"/>
        </a:p>
      </dgm:t>
    </dgm:pt>
    <dgm:pt modelId="{DFE3FF34-DA12-4BEF-8BB7-B39C5D9D00F9}" type="parTrans" cxnId="{1E5C2024-C436-45EA-9C00-FDB51DFD4F65}">
      <dgm:prSet/>
      <dgm:spPr/>
      <dgm:t>
        <a:bodyPr/>
        <a:lstStyle/>
        <a:p>
          <a:endParaRPr lang="ru-RU"/>
        </a:p>
      </dgm:t>
    </dgm:pt>
    <dgm:pt modelId="{C62A8343-379A-4696-8E6C-2C7F2B86D95C}" type="sibTrans" cxnId="{1E5C2024-C436-45EA-9C00-FDB51DFD4F65}">
      <dgm:prSet/>
      <dgm:spPr/>
      <dgm:t>
        <a:bodyPr/>
        <a:lstStyle/>
        <a:p>
          <a:endParaRPr lang="ru-RU"/>
        </a:p>
      </dgm:t>
    </dgm:pt>
    <dgm:pt modelId="{13A218D6-8643-4C44-822D-2BD2BDA47B7A}">
      <dgm:prSet phldrT="[Текст]" custT="1"/>
      <dgm:spPr>
        <a:solidFill>
          <a:srgbClr val="FF0000"/>
        </a:solidFill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2000" b="1" cap="none" spc="0" dirty="0" smtClean="0">
              <a:ln w="50800"/>
              <a:solidFill>
                <a:schemeClr val="bg1"/>
              </a:solidFill>
              <a:effectLst/>
            </a:rPr>
            <a:t>проверяемые</a:t>
          </a:r>
        </a:p>
        <a:p>
          <a:r>
            <a:rPr lang="ru-RU" sz="2000" b="1" cap="none" spc="0" dirty="0" smtClean="0">
              <a:ln w="50800"/>
              <a:solidFill>
                <a:schemeClr val="bg1"/>
              </a:solidFill>
              <a:effectLst/>
            </a:rPr>
            <a:t>ударением гласные в корне</a:t>
          </a:r>
          <a:endParaRPr lang="ru-RU" sz="2000" b="1" cap="none" spc="0" dirty="0">
            <a:ln w="50800"/>
            <a:solidFill>
              <a:schemeClr val="bg1"/>
            </a:solidFill>
            <a:effectLst/>
          </a:endParaRPr>
        </a:p>
      </dgm:t>
    </dgm:pt>
    <dgm:pt modelId="{D51284E0-045E-4FE9-A7FC-EBF5A6A82FCF}" type="parTrans" cxnId="{F6D92EA1-B17F-4674-9D50-0B55242D26BF}">
      <dgm:prSet/>
      <dgm:spPr/>
      <dgm:t>
        <a:bodyPr/>
        <a:lstStyle/>
        <a:p>
          <a:endParaRPr lang="ru-RU"/>
        </a:p>
      </dgm:t>
    </dgm:pt>
    <dgm:pt modelId="{A2A0D889-C740-4646-9133-09B9F87A4A58}" type="sibTrans" cxnId="{F6D92EA1-B17F-4674-9D50-0B55242D26BF}">
      <dgm:prSet/>
      <dgm:spPr/>
      <dgm:t>
        <a:bodyPr/>
        <a:lstStyle/>
        <a:p>
          <a:endParaRPr lang="ru-RU"/>
        </a:p>
      </dgm:t>
    </dgm:pt>
    <dgm:pt modelId="{D4F01257-6156-4921-ADC8-8DD8AC9A434D}">
      <dgm:prSet phldrT="[Текст]"/>
      <dgm:spPr>
        <a:solidFill>
          <a:srgbClr val="FF0000"/>
        </a:solidFill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b="1" cap="none" spc="0" dirty="0" smtClean="0">
              <a:ln w="50800"/>
              <a:solidFill>
                <a:schemeClr val="bg1"/>
              </a:solidFill>
              <a:effectLst/>
            </a:rPr>
            <a:t>непроверяемые </a:t>
          </a:r>
        </a:p>
        <a:p>
          <a:r>
            <a:rPr lang="ru-RU" b="1" cap="none" spc="0" dirty="0" smtClean="0">
              <a:ln w="50800"/>
              <a:solidFill>
                <a:schemeClr val="bg1"/>
              </a:solidFill>
              <a:effectLst/>
            </a:rPr>
            <a:t>гласные в корне </a:t>
          </a:r>
        </a:p>
        <a:p>
          <a:r>
            <a:rPr lang="ru-RU" b="1" cap="none" spc="0" dirty="0" smtClean="0">
              <a:ln w="50800"/>
              <a:solidFill>
                <a:schemeClr val="bg1"/>
              </a:solidFill>
              <a:effectLst/>
            </a:rPr>
            <a:t>( словарные слова)</a:t>
          </a:r>
          <a:endParaRPr lang="ru-RU" b="1" cap="none" spc="0" dirty="0">
            <a:ln w="50800"/>
            <a:solidFill>
              <a:schemeClr val="bg1"/>
            </a:solidFill>
            <a:effectLst/>
          </a:endParaRPr>
        </a:p>
      </dgm:t>
    </dgm:pt>
    <dgm:pt modelId="{FDFE5CCB-4176-4E45-A019-1F0A332DCFEA}" type="parTrans" cxnId="{32BB1D6A-5C93-40D3-9FF1-BCBB4F0F6EED}">
      <dgm:prSet/>
      <dgm:spPr/>
      <dgm:t>
        <a:bodyPr/>
        <a:lstStyle/>
        <a:p>
          <a:endParaRPr lang="ru-RU"/>
        </a:p>
      </dgm:t>
    </dgm:pt>
    <dgm:pt modelId="{002C1E28-F0AB-4FB7-B2B0-722D6DB7B677}" type="sibTrans" cxnId="{32BB1D6A-5C93-40D3-9FF1-BCBB4F0F6EED}">
      <dgm:prSet/>
      <dgm:spPr/>
      <dgm:t>
        <a:bodyPr/>
        <a:lstStyle/>
        <a:p>
          <a:endParaRPr lang="ru-RU"/>
        </a:p>
      </dgm:t>
    </dgm:pt>
    <dgm:pt modelId="{574C2366-979E-45AC-AE5A-68F6656EE1B9}">
      <dgm:prSet phldrT="[Текст]"/>
      <dgm:spPr>
        <a:solidFill>
          <a:srgbClr val="FF0000"/>
        </a:solidFill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b="1" cap="none" spc="0" smtClean="0">
              <a:ln w="50800"/>
              <a:solidFill>
                <a:schemeClr val="bg1"/>
              </a:solidFill>
              <a:effectLst/>
            </a:rPr>
            <a:t>чередующиеся </a:t>
          </a:r>
        </a:p>
        <a:p>
          <a:r>
            <a:rPr lang="ru-RU" b="1" cap="none" spc="0" smtClean="0">
              <a:ln w="50800"/>
              <a:solidFill>
                <a:schemeClr val="bg1"/>
              </a:solidFill>
              <a:effectLst/>
            </a:rPr>
            <a:t>гласные в корне </a:t>
          </a:r>
          <a:endParaRPr lang="ru-RU" b="1" cap="none" spc="0" dirty="0">
            <a:ln w="50800"/>
            <a:solidFill>
              <a:schemeClr val="bg1"/>
            </a:solidFill>
            <a:effectLst/>
          </a:endParaRPr>
        </a:p>
      </dgm:t>
    </dgm:pt>
    <dgm:pt modelId="{BC5A5514-FFC7-4694-8915-026B891A685A}" type="parTrans" cxnId="{A7E6EE25-08E1-4182-A982-7FE94B909BF6}">
      <dgm:prSet/>
      <dgm:spPr/>
      <dgm:t>
        <a:bodyPr/>
        <a:lstStyle/>
        <a:p>
          <a:endParaRPr lang="ru-RU"/>
        </a:p>
      </dgm:t>
    </dgm:pt>
    <dgm:pt modelId="{19915560-AB0B-4528-83DE-456D69738C62}" type="sibTrans" cxnId="{A7E6EE25-08E1-4182-A982-7FE94B909BF6}">
      <dgm:prSet/>
      <dgm:spPr/>
      <dgm:t>
        <a:bodyPr/>
        <a:lstStyle/>
        <a:p>
          <a:endParaRPr lang="ru-RU"/>
        </a:p>
      </dgm:t>
    </dgm:pt>
    <dgm:pt modelId="{20C50367-00AC-403B-BCB4-EEE506A9D57C}" type="pres">
      <dgm:prSet presAssocID="{D7BDF850-761B-4296-846A-367F96E19C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2E3D133-1832-4F2E-89F8-68ACF3C95C6D}" type="pres">
      <dgm:prSet presAssocID="{500DC6BF-A7B5-403D-AE91-BCA5039F9C5A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4D56A1E-938A-4B93-8799-8375B5B30E08}" type="pres">
      <dgm:prSet presAssocID="{500DC6BF-A7B5-403D-AE91-BCA5039F9C5A}" presName="rootComposite1" presStyleCnt="0"/>
      <dgm:spPr/>
      <dgm:t>
        <a:bodyPr/>
        <a:lstStyle/>
        <a:p>
          <a:endParaRPr lang="ru-RU"/>
        </a:p>
      </dgm:t>
    </dgm:pt>
    <dgm:pt modelId="{8608902D-1075-4059-A2BC-4BC4768E54F3}" type="pres">
      <dgm:prSet presAssocID="{500DC6BF-A7B5-403D-AE91-BCA5039F9C5A}" presName="rootText1" presStyleLbl="node0" presStyleIdx="0" presStyleCnt="1" custScaleX="159552" custScaleY="166381" custLinFactNeighborX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82B56F-05CE-4E19-B13C-D6C9A906AC36}" type="pres">
      <dgm:prSet presAssocID="{500DC6BF-A7B5-403D-AE91-BCA5039F9C5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77B084D-BEE1-4F8C-85BB-21A2BC543EFA}" type="pres">
      <dgm:prSet presAssocID="{500DC6BF-A7B5-403D-AE91-BCA5039F9C5A}" presName="hierChild2" presStyleCnt="0"/>
      <dgm:spPr/>
      <dgm:t>
        <a:bodyPr/>
        <a:lstStyle/>
        <a:p>
          <a:endParaRPr lang="ru-RU"/>
        </a:p>
      </dgm:t>
    </dgm:pt>
    <dgm:pt modelId="{1C5A6583-7ED4-4364-86CF-DC6367A220A4}" type="pres">
      <dgm:prSet presAssocID="{D51284E0-045E-4FE9-A7FC-EBF5A6A82FCF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2C8BC0E-741C-4618-8F60-4012FB9D0BF4}" type="pres">
      <dgm:prSet presAssocID="{13A218D6-8643-4C44-822D-2BD2BDA47B7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20BA7D3-038D-4343-B63F-4040DBA5013D}" type="pres">
      <dgm:prSet presAssocID="{13A218D6-8643-4C44-822D-2BD2BDA47B7A}" presName="rootComposite" presStyleCnt="0"/>
      <dgm:spPr/>
      <dgm:t>
        <a:bodyPr/>
        <a:lstStyle/>
        <a:p>
          <a:endParaRPr lang="ru-RU"/>
        </a:p>
      </dgm:t>
    </dgm:pt>
    <dgm:pt modelId="{996FA3D0-D4D5-4926-8FBA-71A9268D6E51}" type="pres">
      <dgm:prSet presAssocID="{13A218D6-8643-4C44-822D-2BD2BDA47B7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779F4F-8320-4B98-AFDE-A441F1FB7667}" type="pres">
      <dgm:prSet presAssocID="{13A218D6-8643-4C44-822D-2BD2BDA47B7A}" presName="rootConnector" presStyleLbl="node2" presStyleIdx="0" presStyleCnt="3"/>
      <dgm:spPr/>
      <dgm:t>
        <a:bodyPr/>
        <a:lstStyle/>
        <a:p>
          <a:endParaRPr lang="ru-RU"/>
        </a:p>
      </dgm:t>
    </dgm:pt>
    <dgm:pt modelId="{39C6B48B-BB96-4643-AFC5-A2FD8DD95E90}" type="pres">
      <dgm:prSet presAssocID="{13A218D6-8643-4C44-822D-2BD2BDA47B7A}" presName="hierChild4" presStyleCnt="0"/>
      <dgm:spPr/>
      <dgm:t>
        <a:bodyPr/>
        <a:lstStyle/>
        <a:p>
          <a:endParaRPr lang="ru-RU"/>
        </a:p>
      </dgm:t>
    </dgm:pt>
    <dgm:pt modelId="{51CF4744-16BB-4AC4-8EE7-F0F73D166D22}" type="pres">
      <dgm:prSet presAssocID="{13A218D6-8643-4C44-822D-2BD2BDA47B7A}" presName="hierChild5" presStyleCnt="0"/>
      <dgm:spPr/>
      <dgm:t>
        <a:bodyPr/>
        <a:lstStyle/>
        <a:p>
          <a:endParaRPr lang="ru-RU"/>
        </a:p>
      </dgm:t>
    </dgm:pt>
    <dgm:pt modelId="{55395DAA-39F2-4B24-A374-9D36605491B4}" type="pres">
      <dgm:prSet presAssocID="{FDFE5CCB-4176-4E45-A019-1F0A332DCFE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0079ADA-E491-49A8-BB0B-5DBF1E862B64}" type="pres">
      <dgm:prSet presAssocID="{D4F01257-6156-4921-ADC8-8DD8AC9A434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F570E78-246C-4474-A29F-401D9AC93A6A}" type="pres">
      <dgm:prSet presAssocID="{D4F01257-6156-4921-ADC8-8DD8AC9A434D}" presName="rootComposite" presStyleCnt="0"/>
      <dgm:spPr/>
      <dgm:t>
        <a:bodyPr/>
        <a:lstStyle/>
        <a:p>
          <a:endParaRPr lang="ru-RU"/>
        </a:p>
      </dgm:t>
    </dgm:pt>
    <dgm:pt modelId="{B6E3A343-5D4C-4F9F-98D3-A548F406D63B}" type="pres">
      <dgm:prSet presAssocID="{D4F01257-6156-4921-ADC8-8DD8AC9A434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160B14-6A9F-459C-9E8A-31E40548F0AF}" type="pres">
      <dgm:prSet presAssocID="{D4F01257-6156-4921-ADC8-8DD8AC9A434D}" presName="rootConnector" presStyleLbl="node2" presStyleIdx="1" presStyleCnt="3"/>
      <dgm:spPr/>
      <dgm:t>
        <a:bodyPr/>
        <a:lstStyle/>
        <a:p>
          <a:endParaRPr lang="ru-RU"/>
        </a:p>
      </dgm:t>
    </dgm:pt>
    <dgm:pt modelId="{09E5F6D1-2921-49EC-9BFF-9A6C6E33DDC4}" type="pres">
      <dgm:prSet presAssocID="{D4F01257-6156-4921-ADC8-8DD8AC9A434D}" presName="hierChild4" presStyleCnt="0"/>
      <dgm:spPr/>
      <dgm:t>
        <a:bodyPr/>
        <a:lstStyle/>
        <a:p>
          <a:endParaRPr lang="ru-RU"/>
        </a:p>
      </dgm:t>
    </dgm:pt>
    <dgm:pt modelId="{36195DD7-E59E-49C0-8B16-1EA05A45C619}" type="pres">
      <dgm:prSet presAssocID="{D4F01257-6156-4921-ADC8-8DD8AC9A434D}" presName="hierChild5" presStyleCnt="0"/>
      <dgm:spPr/>
      <dgm:t>
        <a:bodyPr/>
        <a:lstStyle/>
        <a:p>
          <a:endParaRPr lang="ru-RU"/>
        </a:p>
      </dgm:t>
    </dgm:pt>
    <dgm:pt modelId="{31127FD0-7806-460A-B8B5-8D01273C0D7E}" type="pres">
      <dgm:prSet presAssocID="{BC5A5514-FFC7-4694-8915-026B891A685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2B660B7D-418B-4552-AD56-ACA226F89B31}" type="pres">
      <dgm:prSet presAssocID="{574C2366-979E-45AC-AE5A-68F6656EE1B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1EEFB6B-74D7-4FD5-9D47-5844C7F3F518}" type="pres">
      <dgm:prSet presAssocID="{574C2366-979E-45AC-AE5A-68F6656EE1B9}" presName="rootComposite" presStyleCnt="0"/>
      <dgm:spPr/>
      <dgm:t>
        <a:bodyPr/>
        <a:lstStyle/>
        <a:p>
          <a:endParaRPr lang="ru-RU"/>
        </a:p>
      </dgm:t>
    </dgm:pt>
    <dgm:pt modelId="{91CA9C63-316B-4BAD-8F0D-AC2B32F0F268}" type="pres">
      <dgm:prSet presAssocID="{574C2366-979E-45AC-AE5A-68F6656EE1B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BB5657-38DB-434E-BBB0-83B06AB2661D}" type="pres">
      <dgm:prSet presAssocID="{574C2366-979E-45AC-AE5A-68F6656EE1B9}" presName="rootConnector" presStyleLbl="node2" presStyleIdx="2" presStyleCnt="3"/>
      <dgm:spPr/>
      <dgm:t>
        <a:bodyPr/>
        <a:lstStyle/>
        <a:p>
          <a:endParaRPr lang="ru-RU"/>
        </a:p>
      </dgm:t>
    </dgm:pt>
    <dgm:pt modelId="{0FBCA4AA-E91C-485F-B7F9-F616E44A4EA5}" type="pres">
      <dgm:prSet presAssocID="{574C2366-979E-45AC-AE5A-68F6656EE1B9}" presName="hierChild4" presStyleCnt="0"/>
      <dgm:spPr/>
      <dgm:t>
        <a:bodyPr/>
        <a:lstStyle/>
        <a:p>
          <a:endParaRPr lang="ru-RU"/>
        </a:p>
      </dgm:t>
    </dgm:pt>
    <dgm:pt modelId="{F06B6C24-AC09-46C8-A84C-956667EA701E}" type="pres">
      <dgm:prSet presAssocID="{574C2366-979E-45AC-AE5A-68F6656EE1B9}" presName="hierChild5" presStyleCnt="0"/>
      <dgm:spPr/>
      <dgm:t>
        <a:bodyPr/>
        <a:lstStyle/>
        <a:p>
          <a:endParaRPr lang="ru-RU"/>
        </a:p>
      </dgm:t>
    </dgm:pt>
    <dgm:pt modelId="{EA5F138C-FCC3-4FD7-A978-D2BB14DC76FE}" type="pres">
      <dgm:prSet presAssocID="{500DC6BF-A7B5-403D-AE91-BCA5039F9C5A}" presName="hierChild3" presStyleCnt="0"/>
      <dgm:spPr/>
      <dgm:t>
        <a:bodyPr/>
        <a:lstStyle/>
        <a:p>
          <a:endParaRPr lang="ru-RU"/>
        </a:p>
      </dgm:t>
    </dgm:pt>
  </dgm:ptLst>
  <dgm:cxnLst>
    <dgm:cxn modelId="{32BB1D6A-5C93-40D3-9FF1-BCBB4F0F6EED}" srcId="{500DC6BF-A7B5-403D-AE91-BCA5039F9C5A}" destId="{D4F01257-6156-4921-ADC8-8DD8AC9A434D}" srcOrd="1" destOrd="0" parTransId="{FDFE5CCB-4176-4E45-A019-1F0A332DCFEA}" sibTransId="{002C1E28-F0AB-4FB7-B2B0-722D6DB7B677}"/>
    <dgm:cxn modelId="{6E06A49B-DDD2-46FC-9866-A0866493038A}" type="presOf" srcId="{500DC6BF-A7B5-403D-AE91-BCA5039F9C5A}" destId="{8608902D-1075-4059-A2BC-4BC4768E54F3}" srcOrd="0" destOrd="0" presId="urn:microsoft.com/office/officeart/2005/8/layout/orgChart1"/>
    <dgm:cxn modelId="{10DAE11A-D8AE-4C6A-903C-A82F54A7BAB1}" type="presOf" srcId="{D4F01257-6156-4921-ADC8-8DD8AC9A434D}" destId="{B6E3A343-5D4C-4F9F-98D3-A548F406D63B}" srcOrd="0" destOrd="0" presId="urn:microsoft.com/office/officeart/2005/8/layout/orgChart1"/>
    <dgm:cxn modelId="{85D71314-C48C-4A80-AFBC-D931C7920738}" type="presOf" srcId="{500DC6BF-A7B5-403D-AE91-BCA5039F9C5A}" destId="{6682B56F-05CE-4E19-B13C-D6C9A906AC36}" srcOrd="1" destOrd="0" presId="urn:microsoft.com/office/officeart/2005/8/layout/orgChart1"/>
    <dgm:cxn modelId="{F6D92EA1-B17F-4674-9D50-0B55242D26BF}" srcId="{500DC6BF-A7B5-403D-AE91-BCA5039F9C5A}" destId="{13A218D6-8643-4C44-822D-2BD2BDA47B7A}" srcOrd="0" destOrd="0" parTransId="{D51284E0-045E-4FE9-A7FC-EBF5A6A82FCF}" sibTransId="{A2A0D889-C740-4646-9133-09B9F87A4A58}"/>
    <dgm:cxn modelId="{215E8821-96C8-462A-A4DA-FC0DFB9ECDC0}" type="presOf" srcId="{13A218D6-8643-4C44-822D-2BD2BDA47B7A}" destId="{996FA3D0-D4D5-4926-8FBA-71A9268D6E51}" srcOrd="0" destOrd="0" presId="urn:microsoft.com/office/officeart/2005/8/layout/orgChart1"/>
    <dgm:cxn modelId="{8D12041E-E10A-433A-965B-5B1BCA1FCEA1}" type="presOf" srcId="{D7BDF850-761B-4296-846A-367F96E19C85}" destId="{20C50367-00AC-403B-BCB4-EEE506A9D57C}" srcOrd="0" destOrd="0" presId="urn:microsoft.com/office/officeart/2005/8/layout/orgChart1"/>
    <dgm:cxn modelId="{AE89AC49-0F14-46A9-B8BC-AB822B04C002}" type="presOf" srcId="{574C2366-979E-45AC-AE5A-68F6656EE1B9}" destId="{8DBB5657-38DB-434E-BBB0-83B06AB2661D}" srcOrd="1" destOrd="0" presId="urn:microsoft.com/office/officeart/2005/8/layout/orgChart1"/>
    <dgm:cxn modelId="{A7E6EE25-08E1-4182-A982-7FE94B909BF6}" srcId="{500DC6BF-A7B5-403D-AE91-BCA5039F9C5A}" destId="{574C2366-979E-45AC-AE5A-68F6656EE1B9}" srcOrd="2" destOrd="0" parTransId="{BC5A5514-FFC7-4694-8915-026B891A685A}" sibTransId="{19915560-AB0B-4528-83DE-456D69738C62}"/>
    <dgm:cxn modelId="{36722EF9-774A-4EA7-80EC-21B95677438A}" type="presOf" srcId="{FDFE5CCB-4176-4E45-A019-1F0A332DCFEA}" destId="{55395DAA-39F2-4B24-A374-9D36605491B4}" srcOrd="0" destOrd="0" presId="urn:microsoft.com/office/officeart/2005/8/layout/orgChart1"/>
    <dgm:cxn modelId="{BC90EB8B-9E30-43A0-AD38-7436C4E849C7}" type="presOf" srcId="{D4F01257-6156-4921-ADC8-8DD8AC9A434D}" destId="{87160B14-6A9F-459C-9E8A-31E40548F0AF}" srcOrd="1" destOrd="0" presId="urn:microsoft.com/office/officeart/2005/8/layout/orgChart1"/>
    <dgm:cxn modelId="{889444DC-3AC6-458A-B9D1-94FAD34A7AB4}" type="presOf" srcId="{BC5A5514-FFC7-4694-8915-026B891A685A}" destId="{31127FD0-7806-460A-B8B5-8D01273C0D7E}" srcOrd="0" destOrd="0" presId="urn:microsoft.com/office/officeart/2005/8/layout/orgChart1"/>
    <dgm:cxn modelId="{5CC407B6-54BE-44F1-BDF7-D3FB64BBFEA8}" type="presOf" srcId="{13A218D6-8643-4C44-822D-2BD2BDA47B7A}" destId="{5D779F4F-8320-4B98-AFDE-A441F1FB7667}" srcOrd="1" destOrd="0" presId="urn:microsoft.com/office/officeart/2005/8/layout/orgChart1"/>
    <dgm:cxn modelId="{57149B80-8F7E-4DE7-8948-C792B35523DB}" type="presOf" srcId="{D51284E0-045E-4FE9-A7FC-EBF5A6A82FCF}" destId="{1C5A6583-7ED4-4364-86CF-DC6367A220A4}" srcOrd="0" destOrd="0" presId="urn:microsoft.com/office/officeart/2005/8/layout/orgChart1"/>
    <dgm:cxn modelId="{BC11FFA3-3B22-4E65-9C9B-F81DD305839F}" type="presOf" srcId="{574C2366-979E-45AC-AE5A-68F6656EE1B9}" destId="{91CA9C63-316B-4BAD-8F0D-AC2B32F0F268}" srcOrd="0" destOrd="0" presId="urn:microsoft.com/office/officeart/2005/8/layout/orgChart1"/>
    <dgm:cxn modelId="{1E5C2024-C436-45EA-9C00-FDB51DFD4F65}" srcId="{D7BDF850-761B-4296-846A-367F96E19C85}" destId="{500DC6BF-A7B5-403D-AE91-BCA5039F9C5A}" srcOrd="0" destOrd="0" parTransId="{DFE3FF34-DA12-4BEF-8BB7-B39C5D9D00F9}" sibTransId="{C62A8343-379A-4696-8E6C-2C7F2B86D95C}"/>
    <dgm:cxn modelId="{013D8AF0-9A0B-4560-BA2E-9E2422AAA66E}" type="presParOf" srcId="{20C50367-00AC-403B-BCB4-EEE506A9D57C}" destId="{52E3D133-1832-4F2E-89F8-68ACF3C95C6D}" srcOrd="0" destOrd="0" presId="urn:microsoft.com/office/officeart/2005/8/layout/orgChart1"/>
    <dgm:cxn modelId="{3896834A-0FE6-479F-96F9-E913630E9AB9}" type="presParOf" srcId="{52E3D133-1832-4F2E-89F8-68ACF3C95C6D}" destId="{74D56A1E-938A-4B93-8799-8375B5B30E08}" srcOrd="0" destOrd="0" presId="urn:microsoft.com/office/officeart/2005/8/layout/orgChart1"/>
    <dgm:cxn modelId="{ACC3C8D1-2E66-41AE-877B-3312871A4F8F}" type="presParOf" srcId="{74D56A1E-938A-4B93-8799-8375B5B30E08}" destId="{8608902D-1075-4059-A2BC-4BC4768E54F3}" srcOrd="0" destOrd="0" presId="urn:microsoft.com/office/officeart/2005/8/layout/orgChart1"/>
    <dgm:cxn modelId="{AC381E52-8488-46E0-A6BE-9570C8165B12}" type="presParOf" srcId="{74D56A1E-938A-4B93-8799-8375B5B30E08}" destId="{6682B56F-05CE-4E19-B13C-D6C9A906AC36}" srcOrd="1" destOrd="0" presId="urn:microsoft.com/office/officeart/2005/8/layout/orgChart1"/>
    <dgm:cxn modelId="{9002417F-1BFB-4ADD-9710-3E4853BD649D}" type="presParOf" srcId="{52E3D133-1832-4F2E-89F8-68ACF3C95C6D}" destId="{377B084D-BEE1-4F8C-85BB-21A2BC543EFA}" srcOrd="1" destOrd="0" presId="urn:microsoft.com/office/officeart/2005/8/layout/orgChart1"/>
    <dgm:cxn modelId="{278DB224-BF33-455A-B1CA-5FBC9474AF43}" type="presParOf" srcId="{377B084D-BEE1-4F8C-85BB-21A2BC543EFA}" destId="{1C5A6583-7ED4-4364-86CF-DC6367A220A4}" srcOrd="0" destOrd="0" presId="urn:microsoft.com/office/officeart/2005/8/layout/orgChart1"/>
    <dgm:cxn modelId="{A972003E-AFDF-4FCC-87D8-300B699161BF}" type="presParOf" srcId="{377B084D-BEE1-4F8C-85BB-21A2BC543EFA}" destId="{02C8BC0E-741C-4618-8F60-4012FB9D0BF4}" srcOrd="1" destOrd="0" presId="urn:microsoft.com/office/officeart/2005/8/layout/orgChart1"/>
    <dgm:cxn modelId="{BBEE0D0E-D1D0-488F-89A6-2473B85EF03E}" type="presParOf" srcId="{02C8BC0E-741C-4618-8F60-4012FB9D0BF4}" destId="{E20BA7D3-038D-4343-B63F-4040DBA5013D}" srcOrd="0" destOrd="0" presId="urn:microsoft.com/office/officeart/2005/8/layout/orgChart1"/>
    <dgm:cxn modelId="{128DB45F-5EF9-4A65-8473-F59877C2AD50}" type="presParOf" srcId="{E20BA7D3-038D-4343-B63F-4040DBA5013D}" destId="{996FA3D0-D4D5-4926-8FBA-71A9268D6E51}" srcOrd="0" destOrd="0" presId="urn:microsoft.com/office/officeart/2005/8/layout/orgChart1"/>
    <dgm:cxn modelId="{4374086E-612D-4168-B881-8DCC6FF35A2C}" type="presParOf" srcId="{E20BA7D3-038D-4343-B63F-4040DBA5013D}" destId="{5D779F4F-8320-4B98-AFDE-A441F1FB7667}" srcOrd="1" destOrd="0" presId="urn:microsoft.com/office/officeart/2005/8/layout/orgChart1"/>
    <dgm:cxn modelId="{83C215EB-2D9B-47B5-BC50-77F7C1B572FB}" type="presParOf" srcId="{02C8BC0E-741C-4618-8F60-4012FB9D0BF4}" destId="{39C6B48B-BB96-4643-AFC5-A2FD8DD95E90}" srcOrd="1" destOrd="0" presId="urn:microsoft.com/office/officeart/2005/8/layout/orgChart1"/>
    <dgm:cxn modelId="{76E44D41-964F-4BC5-AB68-40D8C2C8F494}" type="presParOf" srcId="{02C8BC0E-741C-4618-8F60-4012FB9D0BF4}" destId="{51CF4744-16BB-4AC4-8EE7-F0F73D166D22}" srcOrd="2" destOrd="0" presId="urn:microsoft.com/office/officeart/2005/8/layout/orgChart1"/>
    <dgm:cxn modelId="{536E4557-2406-4E3C-B1F7-D6BC2358335D}" type="presParOf" srcId="{377B084D-BEE1-4F8C-85BB-21A2BC543EFA}" destId="{55395DAA-39F2-4B24-A374-9D36605491B4}" srcOrd="2" destOrd="0" presId="urn:microsoft.com/office/officeart/2005/8/layout/orgChart1"/>
    <dgm:cxn modelId="{1FEE7235-9E20-4A88-98C0-B8C2C737AFC2}" type="presParOf" srcId="{377B084D-BEE1-4F8C-85BB-21A2BC543EFA}" destId="{E0079ADA-E491-49A8-BB0B-5DBF1E862B64}" srcOrd="3" destOrd="0" presId="urn:microsoft.com/office/officeart/2005/8/layout/orgChart1"/>
    <dgm:cxn modelId="{AE0A3B88-6426-4F1B-B1D9-16AE36E7201B}" type="presParOf" srcId="{E0079ADA-E491-49A8-BB0B-5DBF1E862B64}" destId="{DF570E78-246C-4474-A29F-401D9AC93A6A}" srcOrd="0" destOrd="0" presId="urn:microsoft.com/office/officeart/2005/8/layout/orgChart1"/>
    <dgm:cxn modelId="{4F5F3E7B-5CB1-41E5-B344-5B205AE2AA66}" type="presParOf" srcId="{DF570E78-246C-4474-A29F-401D9AC93A6A}" destId="{B6E3A343-5D4C-4F9F-98D3-A548F406D63B}" srcOrd="0" destOrd="0" presId="urn:microsoft.com/office/officeart/2005/8/layout/orgChart1"/>
    <dgm:cxn modelId="{E3FE655F-9EED-4D52-97A0-0CC87824CC32}" type="presParOf" srcId="{DF570E78-246C-4474-A29F-401D9AC93A6A}" destId="{87160B14-6A9F-459C-9E8A-31E40548F0AF}" srcOrd="1" destOrd="0" presId="urn:microsoft.com/office/officeart/2005/8/layout/orgChart1"/>
    <dgm:cxn modelId="{79C857BB-C24C-400C-98A0-4C40FFAB6A92}" type="presParOf" srcId="{E0079ADA-E491-49A8-BB0B-5DBF1E862B64}" destId="{09E5F6D1-2921-49EC-9BFF-9A6C6E33DDC4}" srcOrd="1" destOrd="0" presId="urn:microsoft.com/office/officeart/2005/8/layout/orgChart1"/>
    <dgm:cxn modelId="{D4621760-2059-45FA-BA66-FFF8768ADDE5}" type="presParOf" srcId="{E0079ADA-E491-49A8-BB0B-5DBF1E862B64}" destId="{36195DD7-E59E-49C0-8B16-1EA05A45C619}" srcOrd="2" destOrd="0" presId="urn:microsoft.com/office/officeart/2005/8/layout/orgChart1"/>
    <dgm:cxn modelId="{786BA192-EA65-4A66-98A6-56ADED97394B}" type="presParOf" srcId="{377B084D-BEE1-4F8C-85BB-21A2BC543EFA}" destId="{31127FD0-7806-460A-B8B5-8D01273C0D7E}" srcOrd="4" destOrd="0" presId="urn:microsoft.com/office/officeart/2005/8/layout/orgChart1"/>
    <dgm:cxn modelId="{00164B87-E44F-4081-97F3-B344E8397E37}" type="presParOf" srcId="{377B084D-BEE1-4F8C-85BB-21A2BC543EFA}" destId="{2B660B7D-418B-4552-AD56-ACA226F89B31}" srcOrd="5" destOrd="0" presId="urn:microsoft.com/office/officeart/2005/8/layout/orgChart1"/>
    <dgm:cxn modelId="{4D53A6DE-FAB9-44F9-9437-E749E23580F2}" type="presParOf" srcId="{2B660B7D-418B-4552-AD56-ACA226F89B31}" destId="{A1EEFB6B-74D7-4FD5-9D47-5844C7F3F518}" srcOrd="0" destOrd="0" presId="urn:microsoft.com/office/officeart/2005/8/layout/orgChart1"/>
    <dgm:cxn modelId="{DB420F1C-B01E-42E7-95C1-455260C7939A}" type="presParOf" srcId="{A1EEFB6B-74D7-4FD5-9D47-5844C7F3F518}" destId="{91CA9C63-316B-4BAD-8F0D-AC2B32F0F268}" srcOrd="0" destOrd="0" presId="urn:microsoft.com/office/officeart/2005/8/layout/orgChart1"/>
    <dgm:cxn modelId="{DE7E5773-4580-42C0-A7E1-F9E20C32E3C4}" type="presParOf" srcId="{A1EEFB6B-74D7-4FD5-9D47-5844C7F3F518}" destId="{8DBB5657-38DB-434E-BBB0-83B06AB2661D}" srcOrd="1" destOrd="0" presId="urn:microsoft.com/office/officeart/2005/8/layout/orgChart1"/>
    <dgm:cxn modelId="{C34448CD-FAA2-4939-9F89-801DBF9B7041}" type="presParOf" srcId="{2B660B7D-418B-4552-AD56-ACA226F89B31}" destId="{0FBCA4AA-E91C-485F-B7F9-F616E44A4EA5}" srcOrd="1" destOrd="0" presId="urn:microsoft.com/office/officeart/2005/8/layout/orgChart1"/>
    <dgm:cxn modelId="{294EEF8E-1C19-4E47-B48A-97EF0F3DB142}" type="presParOf" srcId="{2B660B7D-418B-4552-AD56-ACA226F89B31}" destId="{F06B6C24-AC09-46C8-A84C-956667EA701E}" srcOrd="2" destOrd="0" presId="urn:microsoft.com/office/officeart/2005/8/layout/orgChart1"/>
    <dgm:cxn modelId="{7684923A-64E7-4FBD-89A9-D505A7E8479D}" type="presParOf" srcId="{52E3D133-1832-4F2E-89F8-68ACF3C95C6D}" destId="{EA5F138C-FCC3-4FD7-A978-D2BB14DC76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127FD0-7806-460A-B8B5-8D01273C0D7E}">
      <dsp:nvSpPr>
        <dsp:cNvPr id="0" name=""/>
        <dsp:cNvSpPr/>
      </dsp:nvSpPr>
      <dsp:spPr>
        <a:xfrm>
          <a:off x="3886200" y="2322109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94"/>
              </a:lnTo>
              <a:lnTo>
                <a:pt x="2749514" y="238594"/>
              </a:lnTo>
              <a:lnTo>
                <a:pt x="2749514" y="477188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95DAA-39F2-4B24-A374-9D36605491B4}">
      <dsp:nvSpPr>
        <dsp:cNvPr id="0" name=""/>
        <dsp:cNvSpPr/>
      </dsp:nvSpPr>
      <dsp:spPr>
        <a:xfrm>
          <a:off x="3840480" y="2322109"/>
          <a:ext cx="91440" cy="4771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88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A6583-7ED4-4364-86CF-DC6367A220A4}">
      <dsp:nvSpPr>
        <dsp:cNvPr id="0" name=""/>
        <dsp:cNvSpPr/>
      </dsp:nvSpPr>
      <dsp:spPr>
        <a:xfrm>
          <a:off x="1136685" y="2322109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2749514" y="0"/>
              </a:moveTo>
              <a:lnTo>
                <a:pt x="2749514" y="238594"/>
              </a:lnTo>
              <a:lnTo>
                <a:pt x="0" y="238594"/>
              </a:lnTo>
              <a:lnTo>
                <a:pt x="0" y="477188"/>
              </a:lnTo>
            </a:path>
          </a:pathLst>
        </a:custGeom>
        <a:noFill/>
        <a:ln w="1905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8902D-1075-4059-A2BC-4BC4768E54F3}">
      <dsp:nvSpPr>
        <dsp:cNvPr id="0" name=""/>
        <dsp:cNvSpPr/>
      </dsp:nvSpPr>
      <dsp:spPr>
        <a:xfrm>
          <a:off x="2073428" y="431750"/>
          <a:ext cx="3625542" cy="189035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shade val="8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Корень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2073428" y="431750"/>
        <a:ext cx="3625542" cy="1890359"/>
      </dsp:txXfrm>
    </dsp:sp>
    <dsp:sp modelId="{996FA3D0-D4D5-4926-8FBA-71A9268D6E51}">
      <dsp:nvSpPr>
        <dsp:cNvPr id="0" name=""/>
        <dsp:cNvSpPr/>
      </dsp:nvSpPr>
      <dsp:spPr>
        <a:xfrm>
          <a:off x="521" y="2799298"/>
          <a:ext cx="2272326" cy="1136163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tint val="99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проверяемые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ударением гласные в корне</a:t>
          </a:r>
          <a:endParaRPr lang="ru-RU" sz="20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521" y="2799298"/>
        <a:ext cx="2272326" cy="1136163"/>
      </dsp:txXfrm>
    </dsp:sp>
    <dsp:sp modelId="{B6E3A343-5D4C-4F9F-98D3-A548F406D63B}">
      <dsp:nvSpPr>
        <dsp:cNvPr id="0" name=""/>
        <dsp:cNvSpPr/>
      </dsp:nvSpPr>
      <dsp:spPr>
        <a:xfrm>
          <a:off x="2750036" y="2799298"/>
          <a:ext cx="2272326" cy="1136163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tint val="99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непроверяемые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гласные в корне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( словарные слова)</a:t>
          </a:r>
          <a:endParaRPr lang="ru-RU" sz="19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2750036" y="2799298"/>
        <a:ext cx="2272326" cy="1136163"/>
      </dsp:txXfrm>
    </dsp:sp>
    <dsp:sp modelId="{91CA9C63-316B-4BAD-8F0D-AC2B32F0F268}">
      <dsp:nvSpPr>
        <dsp:cNvPr id="0" name=""/>
        <dsp:cNvSpPr/>
      </dsp:nvSpPr>
      <dsp:spPr>
        <a:xfrm>
          <a:off x="5499551" y="2799298"/>
          <a:ext cx="2272326" cy="1136163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tint val="99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чередующиеся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гласные в корне </a:t>
          </a:r>
          <a:endParaRPr lang="ru-RU" sz="19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5499551" y="2799298"/>
        <a:ext cx="2272326" cy="1136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19294-DC63-49C1-85EE-DC02D7B21F38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B2128-0FC9-4916-824A-02E38DCEF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35E48-AD70-4288-931F-B0AC54F512C2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91C5C-5EAB-420D-9938-5E6D813C4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russian/" TargetMode="External"/><Relationship Id="rId2" Type="http://schemas.openxmlformats.org/officeDocument/2006/relationships/hyperlink" Target="http://www.fipi.ru/view/sections/228/docs/660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rus.reshuege.ru/test?theme=21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47248" cy="691276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ГОТОВИМСЯ К ЕГЭ ПО РУССКОМУ ЯЗЫКУ. Выполняем задание а14.</a:t>
            </a: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Презентацию подготовили</a:t>
            </a:r>
            <a:b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ученики 10 класса </a:t>
            </a:r>
            <a:b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spc="0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Икаев</a:t>
            </a: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b="1" cap="all" spc="0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заур</a:t>
            </a: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,</a:t>
            </a:r>
            <a:b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spc="0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туаев</a:t>
            </a: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b="1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хетаг</a:t>
            </a:r>
            <a:r>
              <a:rPr lang="ru-RU" b="1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,</a:t>
            </a:r>
            <a:br>
              <a:rPr lang="ru-RU" b="1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Хестанова</a:t>
            </a:r>
            <a:r>
              <a:rPr lang="ru-RU" b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Роксана.</a:t>
            </a: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spc="0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учитель Федоренко И.Н.</a:t>
            </a:r>
            <a:endParaRPr lang="ru-RU" b="1" cap="all" spc="0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Чередующие гласные в корне</a:t>
            </a:r>
            <a:endParaRPr lang="ru-RU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Написание зависит от  </a:t>
            </a:r>
            <a:r>
              <a:rPr lang="ru-RU" dirty="0" smtClean="0">
                <a:solidFill>
                  <a:schemeClr val="tx1"/>
                </a:solidFill>
              </a:rPr>
              <a:t>а</a:t>
            </a: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Кос – </a:t>
            </a:r>
            <a:r>
              <a:rPr lang="ru-RU" sz="2000" dirty="0" err="1" smtClean="0">
                <a:solidFill>
                  <a:schemeClr val="tx1"/>
                </a:solidFill>
              </a:rPr>
              <a:t>каса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Бер – </a:t>
            </a:r>
            <a:r>
              <a:rPr lang="ru-RU" sz="2000" dirty="0" err="1" smtClean="0">
                <a:solidFill>
                  <a:schemeClr val="tx1"/>
                </a:solidFill>
              </a:rPr>
              <a:t>бира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pPr marL="525780" indent="-457200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Блест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ru-RU" sz="2000" dirty="0" err="1" smtClean="0">
                <a:solidFill>
                  <a:schemeClr val="tx1"/>
                </a:solidFill>
              </a:rPr>
              <a:t>блиста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525780" indent="-457200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Дер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ru-RU" sz="2000" dirty="0" err="1" smtClean="0">
                <a:solidFill>
                  <a:schemeClr val="tx1"/>
                </a:solidFill>
              </a:rPr>
              <a:t>дира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Жег –жига</a:t>
            </a: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Пер – пира</a:t>
            </a: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Мер – мира</a:t>
            </a: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Стел –</a:t>
            </a:r>
            <a:r>
              <a:rPr lang="ru-RU" sz="2000" dirty="0" err="1" smtClean="0">
                <a:solidFill>
                  <a:schemeClr val="tx1"/>
                </a:solidFill>
              </a:rPr>
              <a:t>стила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Тер –тира</a:t>
            </a: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Чет –</a:t>
            </a:r>
            <a:r>
              <a:rPr lang="ru-RU" sz="2000" dirty="0" err="1" smtClean="0">
                <a:solidFill>
                  <a:schemeClr val="tx1"/>
                </a:solidFill>
              </a:rPr>
              <a:t>чита</a:t>
            </a:r>
            <a:r>
              <a:rPr lang="ru-RU" sz="2000" dirty="0" smtClean="0">
                <a:solidFill>
                  <a:schemeClr val="tx1"/>
                </a:solidFill>
              </a:rPr>
              <a:t>                   ( </a:t>
            </a:r>
            <a:r>
              <a:rPr lang="ru-RU" sz="2000" dirty="0" err="1" smtClean="0">
                <a:solidFill>
                  <a:schemeClr val="tx1"/>
                </a:solidFill>
              </a:rPr>
              <a:t>искл</a:t>
            </a:r>
            <a:r>
              <a:rPr lang="ru-RU" sz="2000" dirty="0" smtClean="0">
                <a:solidFill>
                  <a:schemeClr val="tx1"/>
                </a:solidFill>
              </a:rPr>
              <a:t>. сочетать, сочетание )</a:t>
            </a:r>
          </a:p>
          <a:p>
            <a:pPr marL="52578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Корни на – ин</a:t>
            </a:r>
          </a:p>
          <a:p>
            <a:pPr marL="52578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                  -им</a:t>
            </a:r>
          </a:p>
          <a:p>
            <a:pPr marL="52578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поднимать</a:t>
            </a:r>
          </a:p>
          <a:p>
            <a:pPr marL="52578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      начинать  .</a:t>
            </a:r>
          </a:p>
          <a:p>
            <a:pPr marL="525780" indent="-457200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868144" y="105273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5940152" y="105273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8"/>
          <p:cNvSpPr/>
          <p:nvPr/>
        </p:nvSpPr>
        <p:spPr>
          <a:xfrm>
            <a:off x="1619672" y="1844824"/>
            <a:ext cx="432048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>
            <a:off x="1619672" y="1484784"/>
            <a:ext cx="432048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1043608" y="2204864"/>
            <a:ext cx="576064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>
            <a:off x="971600" y="1844824"/>
            <a:ext cx="504056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Арка 12"/>
          <p:cNvSpPr/>
          <p:nvPr/>
        </p:nvSpPr>
        <p:spPr>
          <a:xfrm>
            <a:off x="971600" y="1412776"/>
            <a:ext cx="504056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051720" y="14847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23728" y="14847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051720" y="184482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123728" y="184482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Арка 27"/>
          <p:cNvSpPr/>
          <p:nvPr/>
        </p:nvSpPr>
        <p:spPr>
          <a:xfrm>
            <a:off x="1619672" y="3356992"/>
            <a:ext cx="504056" cy="7200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Арка 28"/>
          <p:cNvSpPr/>
          <p:nvPr/>
        </p:nvSpPr>
        <p:spPr>
          <a:xfrm>
            <a:off x="971600" y="2924944"/>
            <a:ext cx="504056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Арка 29"/>
          <p:cNvSpPr/>
          <p:nvPr/>
        </p:nvSpPr>
        <p:spPr>
          <a:xfrm>
            <a:off x="1835696" y="2204864"/>
            <a:ext cx="720080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Арка 30"/>
          <p:cNvSpPr/>
          <p:nvPr/>
        </p:nvSpPr>
        <p:spPr>
          <a:xfrm>
            <a:off x="971600" y="3284984"/>
            <a:ext cx="504056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Арка 31"/>
          <p:cNvSpPr/>
          <p:nvPr/>
        </p:nvSpPr>
        <p:spPr>
          <a:xfrm>
            <a:off x="971600" y="3645024"/>
            <a:ext cx="504056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Арка 32"/>
          <p:cNvSpPr/>
          <p:nvPr/>
        </p:nvSpPr>
        <p:spPr>
          <a:xfrm>
            <a:off x="1619672" y="2996952"/>
            <a:ext cx="504056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Арка 33"/>
          <p:cNvSpPr/>
          <p:nvPr/>
        </p:nvSpPr>
        <p:spPr>
          <a:xfrm>
            <a:off x="971600" y="2564904"/>
            <a:ext cx="504056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Арка 34"/>
          <p:cNvSpPr/>
          <p:nvPr/>
        </p:nvSpPr>
        <p:spPr>
          <a:xfrm>
            <a:off x="1691680" y="2636912"/>
            <a:ext cx="432048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Арка 35"/>
          <p:cNvSpPr/>
          <p:nvPr/>
        </p:nvSpPr>
        <p:spPr>
          <a:xfrm>
            <a:off x="1763688" y="4077072"/>
            <a:ext cx="504056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Арка 36"/>
          <p:cNvSpPr/>
          <p:nvPr/>
        </p:nvSpPr>
        <p:spPr>
          <a:xfrm>
            <a:off x="1043608" y="4725144"/>
            <a:ext cx="36004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1043608" y="4005064"/>
            <a:ext cx="504056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>
            <a:off x="971600" y="4365104"/>
            <a:ext cx="432048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>
            <a:off x="1619672" y="4437112"/>
            <a:ext cx="36004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Арка 40"/>
          <p:cNvSpPr/>
          <p:nvPr/>
        </p:nvSpPr>
        <p:spPr>
          <a:xfrm>
            <a:off x="1691680" y="3717032"/>
            <a:ext cx="432048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Арка 41"/>
          <p:cNvSpPr/>
          <p:nvPr/>
        </p:nvSpPr>
        <p:spPr>
          <a:xfrm>
            <a:off x="1619672" y="4797152"/>
            <a:ext cx="36004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2555776" y="220486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627784" y="220486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123728" y="256490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2195736" y="256490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2123728" y="29249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195736" y="29249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2123728" y="3284984"/>
            <a:ext cx="72008" cy="122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195736" y="328498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2195736" y="364502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267744" y="364502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2267744" y="400506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H="1" flipV="1">
            <a:off x="2339752" y="400506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flipV="1">
            <a:off x="1979712" y="436510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2051720" y="436510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2051720" y="47251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2123728" y="47251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V="1">
            <a:off x="2267744" y="5013176"/>
            <a:ext cx="14401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2411760" y="5013176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flipV="1">
            <a:off x="2267744" y="544522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>
            <a:off x="2411760" y="5445224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00042"/>
            <a:ext cx="82089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A 14 № 1.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прогр</a:t>
            </a:r>
            <a:r>
              <a:rPr lang="ru-RU" dirty="0" smtClean="0"/>
              <a:t>..</a:t>
            </a:r>
            <a:r>
              <a:rPr lang="ru-RU" dirty="0" err="1" smtClean="0"/>
              <a:t>ссивный</a:t>
            </a:r>
            <a:r>
              <a:rPr lang="ru-RU" dirty="0" smtClean="0"/>
              <a:t>, с..</a:t>
            </a:r>
            <a:r>
              <a:rPr lang="ru-RU" dirty="0" err="1" smtClean="0"/>
              <a:t>нкционировать</a:t>
            </a:r>
            <a:r>
              <a:rPr lang="ru-RU" dirty="0" smtClean="0"/>
              <a:t>, </a:t>
            </a:r>
            <a:r>
              <a:rPr lang="ru-RU" dirty="0" err="1" smtClean="0"/>
              <a:t>возр</a:t>
            </a:r>
            <a:r>
              <a:rPr lang="ru-RU" dirty="0" smtClean="0"/>
              <a:t>..</a:t>
            </a:r>
            <a:r>
              <a:rPr lang="ru-RU" dirty="0" err="1" smtClean="0"/>
              <a:t>ст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в..</a:t>
            </a:r>
            <a:r>
              <a:rPr lang="ru-RU" dirty="0" err="1" smtClean="0"/>
              <a:t>рховье</a:t>
            </a:r>
            <a:r>
              <a:rPr lang="ru-RU" dirty="0" smtClean="0"/>
              <a:t>, </a:t>
            </a:r>
            <a:r>
              <a:rPr lang="ru-RU" dirty="0" err="1" smtClean="0"/>
              <a:t>разв</a:t>
            </a:r>
            <a:r>
              <a:rPr lang="ru-RU" dirty="0" smtClean="0"/>
              <a:t>..</a:t>
            </a:r>
            <a:r>
              <a:rPr lang="ru-RU" dirty="0" err="1" smtClean="0"/>
              <a:t>твление</a:t>
            </a:r>
            <a:r>
              <a:rPr lang="ru-RU" dirty="0" smtClean="0"/>
              <a:t>, </a:t>
            </a:r>
            <a:r>
              <a:rPr lang="ru-RU" dirty="0" err="1" smtClean="0"/>
              <a:t>ш</a:t>
            </a:r>
            <a:r>
              <a:rPr lang="ru-RU" dirty="0" smtClean="0"/>
              <a:t>..</a:t>
            </a:r>
            <a:r>
              <a:rPr lang="ru-RU" dirty="0" err="1" smtClean="0"/>
              <a:t>птаться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отб</a:t>
            </a:r>
            <a:r>
              <a:rPr lang="ru-RU" dirty="0" smtClean="0"/>
              <a:t>..</a:t>
            </a:r>
            <a:r>
              <a:rPr lang="ru-RU" dirty="0" err="1" smtClean="0"/>
              <a:t>рает</a:t>
            </a:r>
            <a:r>
              <a:rPr lang="ru-RU" dirty="0" smtClean="0"/>
              <a:t>, </a:t>
            </a:r>
            <a:r>
              <a:rPr lang="ru-RU" dirty="0" err="1" smtClean="0"/>
              <a:t>орнам</a:t>
            </a:r>
            <a:r>
              <a:rPr lang="ru-RU" dirty="0" smtClean="0"/>
              <a:t>..</a:t>
            </a:r>
            <a:r>
              <a:rPr lang="ru-RU" dirty="0" err="1" smtClean="0"/>
              <a:t>нт</a:t>
            </a:r>
            <a:r>
              <a:rPr lang="ru-RU" dirty="0" smtClean="0"/>
              <a:t>, </a:t>
            </a:r>
            <a:r>
              <a:rPr lang="ru-RU" dirty="0" err="1" smtClean="0"/>
              <a:t>прогр</a:t>
            </a:r>
            <a:r>
              <a:rPr lang="ru-RU" dirty="0" smtClean="0"/>
              <a:t>..</a:t>
            </a:r>
            <a:r>
              <a:rPr lang="ru-RU" dirty="0" err="1" smtClean="0"/>
              <a:t>ммировать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осл</a:t>
            </a:r>
            <a:r>
              <a:rPr lang="ru-RU" dirty="0" smtClean="0"/>
              <a:t>..плённый, к..</a:t>
            </a:r>
            <a:r>
              <a:rPr lang="ru-RU" dirty="0" err="1" smtClean="0"/>
              <a:t>снулся</a:t>
            </a:r>
            <a:r>
              <a:rPr lang="ru-RU" dirty="0" smtClean="0"/>
              <a:t>, </a:t>
            </a:r>
            <a:r>
              <a:rPr lang="ru-RU" dirty="0" err="1" smtClean="0"/>
              <a:t>сув</a:t>
            </a:r>
            <a:r>
              <a:rPr lang="ru-RU" dirty="0" smtClean="0"/>
              <a:t>..</a:t>
            </a:r>
            <a:r>
              <a:rPr lang="ru-RU" dirty="0" err="1" smtClean="0"/>
              <a:t>ренитет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501008"/>
            <a:ext cx="86409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A 14 № 2.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пот..</a:t>
            </a:r>
            <a:r>
              <a:rPr lang="ru-RU" dirty="0" err="1" smtClean="0"/>
              <a:t>плевший</a:t>
            </a:r>
            <a:r>
              <a:rPr lang="ru-RU" dirty="0" smtClean="0"/>
              <a:t>, л..</a:t>
            </a:r>
            <a:r>
              <a:rPr lang="ru-RU" dirty="0" err="1" smtClean="0"/>
              <a:t>петать</a:t>
            </a:r>
            <a:r>
              <a:rPr lang="ru-RU" dirty="0" smtClean="0"/>
              <a:t>, </a:t>
            </a:r>
            <a:r>
              <a:rPr lang="ru-RU" dirty="0" err="1" smtClean="0"/>
              <a:t>поб</a:t>
            </a:r>
            <a:r>
              <a:rPr lang="ru-RU" dirty="0" smtClean="0"/>
              <a:t>..</a:t>
            </a:r>
            <a:r>
              <a:rPr lang="ru-RU" dirty="0" err="1" smtClean="0"/>
              <a:t>дитель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отр</a:t>
            </a:r>
            <a:r>
              <a:rPr lang="ru-RU" dirty="0" smtClean="0"/>
              <a:t>..</a:t>
            </a:r>
            <a:r>
              <a:rPr lang="ru-RU" dirty="0" err="1" smtClean="0"/>
              <a:t>слевой</a:t>
            </a:r>
            <a:r>
              <a:rPr lang="ru-RU" dirty="0" smtClean="0"/>
              <a:t>, </a:t>
            </a:r>
            <a:r>
              <a:rPr lang="ru-RU" dirty="0" err="1" smtClean="0"/>
              <a:t>огл</a:t>
            </a:r>
            <a:r>
              <a:rPr lang="ru-RU" dirty="0" smtClean="0"/>
              <a:t>..</a:t>
            </a:r>
            <a:r>
              <a:rPr lang="ru-RU" dirty="0" err="1" smtClean="0"/>
              <a:t>вление</a:t>
            </a:r>
            <a:r>
              <a:rPr lang="ru-RU" dirty="0" smtClean="0"/>
              <a:t>, гр..</a:t>
            </a:r>
            <a:r>
              <a:rPr lang="ru-RU" dirty="0" err="1" smtClean="0"/>
              <a:t>мадный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л..</a:t>
            </a:r>
            <a:r>
              <a:rPr lang="ru-RU" dirty="0" err="1" smtClean="0"/>
              <a:t>ловый</a:t>
            </a:r>
            <a:r>
              <a:rPr lang="ru-RU" dirty="0" smtClean="0"/>
              <a:t>, </a:t>
            </a:r>
            <a:r>
              <a:rPr lang="ru-RU" dirty="0" err="1" smtClean="0"/>
              <a:t>зач</a:t>
            </a:r>
            <a:r>
              <a:rPr lang="ru-RU" dirty="0" smtClean="0"/>
              <a:t>..</a:t>
            </a:r>
            <a:r>
              <a:rPr lang="ru-RU" dirty="0" err="1" smtClean="0"/>
              <a:t>рстветь</a:t>
            </a:r>
            <a:r>
              <a:rPr lang="ru-RU" dirty="0" smtClean="0"/>
              <a:t>, выт..рать</a:t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релый</a:t>
            </a:r>
            <a:r>
              <a:rPr lang="ru-RU" dirty="0" smtClean="0"/>
              <a:t>, р..</a:t>
            </a:r>
            <a:r>
              <a:rPr lang="ru-RU" dirty="0" err="1" smtClean="0"/>
              <a:t>птать</a:t>
            </a:r>
            <a:r>
              <a:rPr lang="ru-RU" dirty="0" smtClean="0"/>
              <a:t>, обл..</a:t>
            </a:r>
            <a:r>
              <a:rPr lang="ru-RU" dirty="0" err="1" smtClean="0"/>
              <a:t>денение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Тест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568952" cy="244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A 14 №3.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трёх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дор</a:t>
            </a:r>
            <a:r>
              <a:rPr lang="ru-RU" dirty="0" smtClean="0"/>
              <a:t>..</a:t>
            </a:r>
            <a:r>
              <a:rPr lang="ru-RU" dirty="0" err="1" smtClean="0"/>
              <a:t>гие</a:t>
            </a:r>
            <a:r>
              <a:rPr lang="ru-RU" dirty="0" smtClean="0"/>
              <a:t>, н..</a:t>
            </a:r>
            <a:r>
              <a:rPr lang="ru-RU" dirty="0" err="1" smtClean="0"/>
              <a:t>речие</a:t>
            </a:r>
            <a:r>
              <a:rPr lang="ru-RU" dirty="0" smtClean="0"/>
              <a:t>, т..</a:t>
            </a:r>
            <a:r>
              <a:rPr lang="ru-RU" dirty="0" err="1" smtClean="0"/>
              <a:t>рмозить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к..</a:t>
            </a:r>
            <a:r>
              <a:rPr lang="ru-RU" dirty="0" err="1" smtClean="0"/>
              <a:t>сательная</a:t>
            </a:r>
            <a:r>
              <a:rPr lang="ru-RU" dirty="0" smtClean="0"/>
              <a:t>, </a:t>
            </a:r>
            <a:r>
              <a:rPr lang="ru-RU" dirty="0" err="1" smtClean="0"/>
              <a:t>сбл</a:t>
            </a:r>
            <a:r>
              <a:rPr lang="ru-RU" dirty="0" smtClean="0"/>
              <a:t>..</a:t>
            </a:r>
            <a:r>
              <a:rPr lang="ru-RU" dirty="0" err="1" smtClean="0"/>
              <a:t>жаясь</a:t>
            </a:r>
            <a:r>
              <a:rPr lang="ru-RU" dirty="0" smtClean="0"/>
              <a:t>, л..</a:t>
            </a:r>
            <a:r>
              <a:rPr lang="ru-RU" dirty="0" err="1" smtClean="0"/>
              <a:t>тучий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р..</a:t>
            </a:r>
            <a:r>
              <a:rPr lang="ru-RU" dirty="0" err="1" smtClean="0"/>
              <a:t>месленный</a:t>
            </a:r>
            <a:r>
              <a:rPr lang="ru-RU" dirty="0" smtClean="0"/>
              <a:t>, гр..</a:t>
            </a:r>
            <a:r>
              <a:rPr lang="ru-RU" dirty="0" err="1" smtClean="0"/>
              <a:t>мадный</a:t>
            </a:r>
            <a:r>
              <a:rPr lang="ru-RU" dirty="0" smtClean="0"/>
              <a:t>, тр..</a:t>
            </a:r>
            <a:r>
              <a:rPr lang="ru-RU" dirty="0" err="1" smtClean="0"/>
              <a:t>вянистый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рел..</a:t>
            </a:r>
            <a:r>
              <a:rPr lang="ru-RU" dirty="0" err="1" smtClean="0"/>
              <a:t>гиозный</a:t>
            </a:r>
            <a:r>
              <a:rPr lang="ru-RU" dirty="0" smtClean="0"/>
              <a:t>, </a:t>
            </a:r>
            <a:r>
              <a:rPr lang="ru-RU" dirty="0" err="1" smtClean="0"/>
              <a:t>ож</a:t>
            </a:r>
            <a:r>
              <a:rPr lang="ru-RU" dirty="0" smtClean="0"/>
              <a:t>..</a:t>
            </a:r>
            <a:r>
              <a:rPr lang="ru-RU" dirty="0" err="1" smtClean="0"/>
              <a:t>влять</a:t>
            </a:r>
            <a:r>
              <a:rPr lang="ru-RU" dirty="0" smtClean="0"/>
              <a:t>, прим..</a:t>
            </a:r>
            <a:r>
              <a:rPr lang="ru-RU" dirty="0" err="1" smtClean="0"/>
              <a:t>риться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789040"/>
            <a:ext cx="813690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A 14 № 4.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трёх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аплодир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ук</a:t>
            </a:r>
            <a:r>
              <a:rPr lang="ru-RU" dirty="0" smtClean="0"/>
              <a:t>..</a:t>
            </a:r>
            <a:r>
              <a:rPr lang="ru-RU" dirty="0" err="1" smtClean="0"/>
              <a:t>ротить</a:t>
            </a:r>
            <a:r>
              <a:rPr lang="ru-RU" dirty="0" smtClean="0"/>
              <a:t>, </a:t>
            </a:r>
            <a:r>
              <a:rPr lang="ru-RU" dirty="0" err="1" smtClean="0"/>
              <a:t>совм</a:t>
            </a:r>
            <a:r>
              <a:rPr lang="ru-RU" dirty="0" smtClean="0"/>
              <a:t>..</a:t>
            </a:r>
            <a:r>
              <a:rPr lang="ru-RU" dirty="0" err="1" smtClean="0"/>
              <a:t>щать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изл</a:t>
            </a:r>
            <a:r>
              <a:rPr lang="ru-RU" dirty="0" smtClean="0"/>
              <a:t>..</a:t>
            </a:r>
            <a:r>
              <a:rPr lang="ru-RU" dirty="0" err="1" smtClean="0"/>
              <a:t>жение</a:t>
            </a:r>
            <a:r>
              <a:rPr lang="ru-RU" dirty="0" smtClean="0"/>
              <a:t>, </a:t>
            </a:r>
            <a:r>
              <a:rPr lang="ru-RU" dirty="0" err="1" smtClean="0"/>
              <a:t>пров</a:t>
            </a:r>
            <a:r>
              <a:rPr lang="ru-RU" dirty="0" smtClean="0"/>
              <a:t>..</a:t>
            </a:r>
            <a:r>
              <a:rPr lang="ru-RU" dirty="0" err="1" smtClean="0"/>
              <a:t>нциальный</a:t>
            </a:r>
            <a:r>
              <a:rPr lang="ru-RU" dirty="0" smtClean="0"/>
              <a:t>, р..</a:t>
            </a:r>
            <a:r>
              <a:rPr lang="ru-RU" dirty="0" err="1" smtClean="0"/>
              <a:t>дколесье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встр</a:t>
            </a:r>
            <a:r>
              <a:rPr lang="ru-RU" dirty="0" smtClean="0"/>
              <a:t>..чая, в..</a:t>
            </a:r>
            <a:r>
              <a:rPr lang="ru-RU" dirty="0" err="1" smtClean="0"/>
              <a:t>рховье</a:t>
            </a:r>
            <a:r>
              <a:rPr lang="ru-RU" dirty="0" smtClean="0"/>
              <a:t>, у..</a:t>
            </a:r>
            <a:r>
              <a:rPr lang="ru-RU" dirty="0" err="1" smtClean="0"/>
              <a:t>звлённый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д..ректор, зад..рать, </a:t>
            </a:r>
            <a:r>
              <a:rPr lang="ru-RU" dirty="0" err="1" smtClean="0"/>
              <a:t>нап</a:t>
            </a:r>
            <a:r>
              <a:rPr lang="ru-RU" dirty="0" smtClean="0"/>
              <a:t>..дающий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A 14 № 5.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трёх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п..</a:t>
            </a:r>
            <a:r>
              <a:rPr lang="ru-RU" dirty="0" err="1" smtClean="0"/>
              <a:t>лисадник</a:t>
            </a:r>
            <a:r>
              <a:rPr lang="ru-RU" dirty="0" smtClean="0"/>
              <a:t>, др..бить, </a:t>
            </a:r>
            <a:r>
              <a:rPr lang="ru-RU" dirty="0" err="1" smtClean="0"/>
              <a:t>просл</a:t>
            </a:r>
            <a:r>
              <a:rPr lang="ru-RU" dirty="0" smtClean="0"/>
              <a:t>..</a:t>
            </a:r>
            <a:r>
              <a:rPr lang="ru-RU" dirty="0" err="1" smtClean="0"/>
              <a:t>влять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предраспол</a:t>
            </a:r>
            <a:r>
              <a:rPr lang="ru-RU" dirty="0" smtClean="0"/>
              <a:t>..жить, см..</a:t>
            </a:r>
            <a:r>
              <a:rPr lang="ru-RU" dirty="0" err="1" smtClean="0"/>
              <a:t>рение</a:t>
            </a:r>
            <a:r>
              <a:rPr lang="ru-RU" dirty="0" smtClean="0"/>
              <a:t>, пл..</a:t>
            </a:r>
            <a:r>
              <a:rPr lang="ru-RU" dirty="0" err="1" smtClean="0"/>
              <a:t>вучий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сат</a:t>
            </a:r>
            <a:r>
              <a:rPr lang="ru-RU" dirty="0" smtClean="0"/>
              <a:t>..</a:t>
            </a:r>
            <a:r>
              <a:rPr lang="ru-RU" dirty="0" err="1" smtClean="0"/>
              <a:t>рический</a:t>
            </a:r>
            <a:r>
              <a:rPr lang="ru-RU" dirty="0" smtClean="0"/>
              <a:t>, </a:t>
            </a:r>
            <a:r>
              <a:rPr lang="ru-RU" dirty="0" err="1" smtClean="0"/>
              <a:t>перекл</a:t>
            </a:r>
            <a:r>
              <a:rPr lang="ru-RU" dirty="0" smtClean="0"/>
              <a:t>..</a:t>
            </a:r>
            <a:r>
              <a:rPr lang="ru-RU" dirty="0" err="1" smtClean="0"/>
              <a:t>каться</a:t>
            </a:r>
            <a:r>
              <a:rPr lang="ru-RU" dirty="0" smtClean="0"/>
              <a:t>, л..</a:t>
            </a:r>
            <a:r>
              <a:rPr lang="ru-RU" dirty="0" err="1" smtClean="0"/>
              <a:t>гичность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ог</a:t>
            </a:r>
            <a:r>
              <a:rPr lang="ru-RU" dirty="0" smtClean="0"/>
              <a:t>..</a:t>
            </a:r>
            <a:r>
              <a:rPr lang="ru-RU" dirty="0" err="1" smtClean="0"/>
              <a:t>рчение</a:t>
            </a:r>
            <a:r>
              <a:rPr lang="ru-RU" dirty="0" smtClean="0"/>
              <a:t>, </a:t>
            </a:r>
            <a:r>
              <a:rPr lang="ru-RU" dirty="0" err="1" smtClean="0"/>
              <a:t>побл</a:t>
            </a:r>
            <a:r>
              <a:rPr lang="ru-RU" dirty="0" smtClean="0"/>
              <a:t>..</a:t>
            </a:r>
            <a:r>
              <a:rPr lang="ru-RU" dirty="0" err="1" smtClean="0"/>
              <a:t>дневший</a:t>
            </a:r>
            <a:r>
              <a:rPr lang="ru-RU" dirty="0" smtClean="0"/>
              <a:t>, в..</a:t>
            </a:r>
            <a:r>
              <a:rPr lang="ru-RU" dirty="0" err="1" smtClean="0"/>
              <a:t>риант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573016"/>
            <a:ext cx="86409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A 14 № 6.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трёх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хр..</a:t>
            </a:r>
            <a:r>
              <a:rPr lang="ru-RU" dirty="0" err="1" smtClean="0"/>
              <a:t>никальный</a:t>
            </a:r>
            <a:r>
              <a:rPr lang="ru-RU" dirty="0" smtClean="0"/>
              <a:t>, </a:t>
            </a:r>
            <a:r>
              <a:rPr lang="ru-RU" dirty="0" err="1" smtClean="0"/>
              <a:t>обог</a:t>
            </a:r>
            <a:r>
              <a:rPr lang="ru-RU" dirty="0" smtClean="0"/>
              <a:t>..</a:t>
            </a:r>
            <a:r>
              <a:rPr lang="ru-RU" dirty="0" err="1" smtClean="0"/>
              <a:t>щать</a:t>
            </a:r>
            <a:r>
              <a:rPr lang="ru-RU" dirty="0" smtClean="0"/>
              <a:t>, сер..ал</a:t>
            </a:r>
            <a:br>
              <a:rPr lang="ru-RU" dirty="0" smtClean="0"/>
            </a:br>
            <a:r>
              <a:rPr lang="ru-RU" dirty="0" smtClean="0"/>
              <a:t>2) вост..</a:t>
            </a:r>
            <a:r>
              <a:rPr lang="ru-RU" dirty="0" err="1" smtClean="0"/>
              <a:t>ргаться</a:t>
            </a:r>
            <a:r>
              <a:rPr lang="ru-RU" dirty="0" smtClean="0"/>
              <a:t>, к..</a:t>
            </a:r>
            <a:r>
              <a:rPr lang="ru-RU" dirty="0" err="1" smtClean="0"/>
              <a:t>вычки</a:t>
            </a:r>
            <a:r>
              <a:rPr lang="ru-RU" dirty="0" smtClean="0"/>
              <a:t>, к..</a:t>
            </a:r>
            <a:r>
              <a:rPr lang="ru-RU" dirty="0" err="1" smtClean="0"/>
              <a:t>сательная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возл</a:t>
            </a:r>
            <a:r>
              <a:rPr lang="ru-RU" dirty="0" smtClean="0"/>
              <a:t>..жить, </a:t>
            </a:r>
            <a:r>
              <a:rPr lang="ru-RU" dirty="0" err="1" smtClean="0"/>
              <a:t>оч</a:t>
            </a:r>
            <a:r>
              <a:rPr lang="ru-RU" dirty="0" smtClean="0"/>
              <a:t>..</a:t>
            </a:r>
            <a:r>
              <a:rPr lang="ru-RU" dirty="0" err="1" smtClean="0"/>
              <a:t>рстветь</a:t>
            </a:r>
            <a:r>
              <a:rPr lang="ru-RU" dirty="0" smtClean="0"/>
              <a:t>, </a:t>
            </a:r>
            <a:r>
              <a:rPr lang="ru-RU" dirty="0" err="1" smtClean="0"/>
              <a:t>раздр</a:t>
            </a:r>
            <a:r>
              <a:rPr lang="ru-RU" dirty="0" smtClean="0"/>
              <a:t>..жаться</a:t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возр</a:t>
            </a:r>
            <a:r>
              <a:rPr lang="ru-RU" dirty="0" smtClean="0"/>
              <a:t>..</a:t>
            </a:r>
            <a:r>
              <a:rPr lang="ru-RU" dirty="0" err="1" smtClean="0"/>
              <a:t>ст</a:t>
            </a:r>
            <a:r>
              <a:rPr lang="ru-RU" dirty="0" smtClean="0"/>
              <a:t>, </a:t>
            </a:r>
            <a:r>
              <a:rPr lang="ru-RU" dirty="0" err="1" smtClean="0"/>
              <a:t>ок</a:t>
            </a:r>
            <a:r>
              <a:rPr lang="ru-RU" dirty="0" smtClean="0"/>
              <a:t>..</a:t>
            </a:r>
            <a:r>
              <a:rPr lang="ru-RU" dirty="0" err="1" smtClean="0"/>
              <a:t>нчание</a:t>
            </a:r>
            <a:r>
              <a:rPr lang="ru-RU" dirty="0" smtClean="0"/>
              <a:t>, </a:t>
            </a:r>
            <a:r>
              <a:rPr lang="ru-RU" dirty="0" err="1" smtClean="0"/>
              <a:t>переск</a:t>
            </a:r>
            <a:r>
              <a:rPr lang="ru-RU" dirty="0" smtClean="0"/>
              <a:t>..</a:t>
            </a:r>
            <a:r>
              <a:rPr lang="ru-RU" dirty="0" err="1" smtClean="0"/>
              <a:t>чить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0648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A 14 № 7.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в..</a:t>
            </a:r>
            <a:r>
              <a:rPr lang="ru-RU" dirty="0" err="1" smtClean="0"/>
              <a:t>рсистый</a:t>
            </a:r>
            <a:r>
              <a:rPr lang="ru-RU" dirty="0" smtClean="0"/>
              <a:t>, </a:t>
            </a:r>
            <a:r>
              <a:rPr lang="ru-RU" dirty="0" err="1" smtClean="0"/>
              <a:t>ут</a:t>
            </a:r>
            <a:r>
              <a:rPr lang="ru-RU" dirty="0" smtClean="0"/>
              <a:t>..</a:t>
            </a:r>
            <a:r>
              <a:rPr lang="ru-RU" dirty="0" err="1" smtClean="0"/>
              <a:t>пический</a:t>
            </a:r>
            <a:r>
              <a:rPr lang="ru-RU" dirty="0" smtClean="0"/>
              <a:t>, м..</a:t>
            </a:r>
            <a:r>
              <a:rPr lang="ru-RU" dirty="0" err="1" smtClean="0"/>
              <a:t>рзлота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б..</a:t>
            </a:r>
            <a:r>
              <a:rPr lang="ru-RU" dirty="0" err="1" smtClean="0"/>
              <a:t>сиком</a:t>
            </a:r>
            <a:r>
              <a:rPr lang="ru-RU" dirty="0" smtClean="0"/>
              <a:t>, </a:t>
            </a:r>
            <a:r>
              <a:rPr lang="ru-RU" dirty="0" err="1" smtClean="0"/>
              <a:t>ок</a:t>
            </a:r>
            <a:r>
              <a:rPr lang="ru-RU" dirty="0" smtClean="0"/>
              <a:t>..</a:t>
            </a:r>
            <a:r>
              <a:rPr lang="ru-RU" dirty="0" err="1" smtClean="0"/>
              <a:t>ймлять</a:t>
            </a:r>
            <a:r>
              <a:rPr lang="ru-RU" dirty="0" smtClean="0"/>
              <a:t>, </a:t>
            </a:r>
            <a:r>
              <a:rPr lang="ru-RU" dirty="0" err="1" smtClean="0"/>
              <a:t>приг</a:t>
            </a:r>
            <a:r>
              <a:rPr lang="ru-RU" dirty="0" smtClean="0"/>
              <a:t>..рать</a:t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ав</a:t>
            </a:r>
            <a:r>
              <a:rPr lang="ru-RU" dirty="0" smtClean="0"/>
              <a:t>..</a:t>
            </a:r>
            <a:r>
              <a:rPr lang="ru-RU" dirty="0" err="1" smtClean="0"/>
              <a:t>нтюра</a:t>
            </a:r>
            <a:r>
              <a:rPr lang="ru-RU" dirty="0" smtClean="0"/>
              <a:t>, м..</a:t>
            </a:r>
            <a:r>
              <a:rPr lang="ru-RU" dirty="0" err="1" smtClean="0"/>
              <a:t>ндариновый</a:t>
            </a:r>
            <a:r>
              <a:rPr lang="ru-RU" dirty="0" smtClean="0"/>
              <a:t>, </a:t>
            </a:r>
            <a:r>
              <a:rPr lang="ru-RU" dirty="0" err="1" smtClean="0"/>
              <a:t>благораспол</a:t>
            </a:r>
            <a:r>
              <a:rPr lang="ru-RU" dirty="0" smtClean="0"/>
              <a:t>..</a:t>
            </a:r>
            <a:r>
              <a:rPr lang="ru-RU" dirty="0" err="1" smtClean="0"/>
              <a:t>жение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компр</a:t>
            </a:r>
            <a:r>
              <a:rPr lang="ru-RU" dirty="0" smtClean="0"/>
              <a:t>..мисс, </a:t>
            </a:r>
            <a:r>
              <a:rPr lang="ru-RU" dirty="0" err="1" smtClean="0"/>
              <a:t>соприк</a:t>
            </a:r>
            <a:r>
              <a:rPr lang="ru-RU" dirty="0" smtClean="0"/>
              <a:t>..</a:t>
            </a:r>
            <a:r>
              <a:rPr lang="ru-RU" dirty="0" err="1" smtClean="0"/>
              <a:t>снувшись</a:t>
            </a:r>
            <a:r>
              <a:rPr lang="ru-RU" dirty="0" smtClean="0"/>
              <a:t>, </a:t>
            </a:r>
            <a:r>
              <a:rPr lang="ru-RU" dirty="0" err="1" smtClean="0"/>
              <a:t>обог</a:t>
            </a:r>
            <a:r>
              <a:rPr lang="ru-RU" dirty="0" smtClean="0"/>
              <a:t>..</a:t>
            </a:r>
            <a:r>
              <a:rPr lang="ru-RU" dirty="0" err="1" smtClean="0"/>
              <a:t>щение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645024"/>
            <a:ext cx="82089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A 14 № 8.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трёх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покл</a:t>
            </a:r>
            <a:r>
              <a:rPr lang="ru-RU" dirty="0" smtClean="0"/>
              <a:t>..</a:t>
            </a:r>
            <a:r>
              <a:rPr lang="ru-RU" dirty="0" err="1" smtClean="0"/>
              <a:t>нение</a:t>
            </a:r>
            <a:r>
              <a:rPr lang="ru-RU" dirty="0" smtClean="0"/>
              <a:t>, ст..</a:t>
            </a:r>
            <a:r>
              <a:rPr lang="ru-RU" dirty="0" err="1" smtClean="0"/>
              <a:t>пендия</a:t>
            </a:r>
            <a:r>
              <a:rPr lang="ru-RU" dirty="0" smtClean="0"/>
              <a:t>, </a:t>
            </a:r>
            <a:r>
              <a:rPr lang="ru-RU" dirty="0" err="1" smtClean="0"/>
              <a:t>предпол</a:t>
            </a:r>
            <a:r>
              <a:rPr lang="ru-RU" dirty="0" smtClean="0"/>
              <a:t>..</a:t>
            </a:r>
            <a:r>
              <a:rPr lang="ru-RU" dirty="0" err="1" smtClean="0"/>
              <a:t>жение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пер..одический, </a:t>
            </a:r>
            <a:r>
              <a:rPr lang="ru-RU" dirty="0" err="1" smtClean="0"/>
              <a:t>амн</a:t>
            </a:r>
            <a:r>
              <a:rPr lang="ru-RU" dirty="0" smtClean="0"/>
              <a:t>..</a:t>
            </a:r>
            <a:r>
              <a:rPr lang="ru-RU" dirty="0" err="1" smtClean="0"/>
              <a:t>стировать</a:t>
            </a:r>
            <a:r>
              <a:rPr lang="ru-RU" dirty="0" smtClean="0"/>
              <a:t>, </a:t>
            </a:r>
            <a:r>
              <a:rPr lang="ru-RU" dirty="0" err="1" smtClean="0"/>
              <a:t>умн</a:t>
            </a:r>
            <a:r>
              <a:rPr lang="ru-RU" dirty="0" smtClean="0"/>
              <a:t>..жать</a:t>
            </a:r>
            <a:br>
              <a:rPr lang="ru-RU" dirty="0" smtClean="0"/>
            </a:br>
            <a:r>
              <a:rPr lang="ru-RU" dirty="0" smtClean="0"/>
              <a:t>3) д..</a:t>
            </a:r>
            <a:r>
              <a:rPr lang="ru-RU" dirty="0" err="1" smtClean="0"/>
              <a:t>агноз</a:t>
            </a:r>
            <a:r>
              <a:rPr lang="ru-RU" dirty="0" smtClean="0"/>
              <a:t>, </a:t>
            </a:r>
            <a:r>
              <a:rPr lang="ru-RU" dirty="0" err="1" smtClean="0"/>
              <a:t>происх</a:t>
            </a:r>
            <a:r>
              <a:rPr lang="ru-RU" dirty="0" smtClean="0"/>
              <a:t>..</a:t>
            </a:r>
            <a:r>
              <a:rPr lang="ru-RU" dirty="0" err="1" smtClean="0"/>
              <a:t>дить</a:t>
            </a:r>
            <a:r>
              <a:rPr lang="ru-RU" dirty="0" smtClean="0"/>
              <a:t>, </a:t>
            </a:r>
            <a:r>
              <a:rPr lang="ru-RU" dirty="0" err="1" smtClean="0"/>
              <a:t>пож</a:t>
            </a:r>
            <a:r>
              <a:rPr lang="ru-RU" dirty="0" smtClean="0"/>
              <a:t>..</a:t>
            </a:r>
            <a:r>
              <a:rPr lang="ru-RU" dirty="0" err="1" smtClean="0"/>
              <a:t>леть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пр..горевшая, </a:t>
            </a:r>
            <a:r>
              <a:rPr lang="ru-RU" dirty="0" err="1" smtClean="0"/>
              <a:t>сп</a:t>
            </a:r>
            <a:r>
              <a:rPr lang="ru-RU" dirty="0" smtClean="0"/>
              <a:t>..</a:t>
            </a:r>
            <a:r>
              <a:rPr lang="ru-RU" dirty="0" err="1" smtClean="0"/>
              <a:t>сать</a:t>
            </a:r>
            <a:r>
              <a:rPr lang="ru-RU" dirty="0" smtClean="0"/>
              <a:t>, в..</a:t>
            </a:r>
            <a:r>
              <a:rPr lang="ru-RU" dirty="0" err="1" smtClean="0"/>
              <a:t>стибюль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A 14 № 9.</a:t>
            </a:r>
            <a:r>
              <a:rPr lang="ru-RU" sz="2000" dirty="0" smtClean="0">
                <a:solidFill>
                  <a:srgbClr val="FF0000"/>
                </a:solidFill>
              </a:rPr>
              <a:t> В каком ряду во всех трёх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ген..</a:t>
            </a:r>
            <a:r>
              <a:rPr lang="ru-RU" dirty="0" err="1" smtClean="0"/>
              <a:t>альный</a:t>
            </a:r>
            <a:r>
              <a:rPr lang="ru-RU" dirty="0" smtClean="0"/>
              <a:t>, б..</a:t>
            </a:r>
            <a:r>
              <a:rPr lang="ru-RU" dirty="0" err="1" smtClean="0"/>
              <a:t>рлога</a:t>
            </a:r>
            <a:r>
              <a:rPr lang="ru-RU" dirty="0" smtClean="0"/>
              <a:t>, </a:t>
            </a:r>
            <a:r>
              <a:rPr lang="ru-RU" dirty="0" err="1" smtClean="0"/>
              <a:t>традиц</a:t>
            </a:r>
            <a:r>
              <a:rPr lang="ru-RU" dirty="0" smtClean="0"/>
              <a:t>..</a:t>
            </a:r>
            <a:r>
              <a:rPr lang="ru-RU" dirty="0" err="1" smtClean="0"/>
              <a:t>онный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г..</a:t>
            </a:r>
            <a:r>
              <a:rPr lang="ru-RU" dirty="0" err="1" smtClean="0"/>
              <a:t>тический</a:t>
            </a:r>
            <a:r>
              <a:rPr lang="ru-RU" dirty="0" smtClean="0"/>
              <a:t> (стиль), </a:t>
            </a:r>
            <a:r>
              <a:rPr lang="ru-RU" dirty="0" err="1" smtClean="0"/>
              <a:t>асф...льтированный</a:t>
            </a:r>
            <a:r>
              <a:rPr lang="ru-RU" dirty="0" smtClean="0"/>
              <a:t>, </a:t>
            </a:r>
            <a:r>
              <a:rPr lang="ru-RU" dirty="0" err="1" smtClean="0"/>
              <a:t>нак</a:t>
            </a:r>
            <a:r>
              <a:rPr lang="ru-RU" dirty="0" smtClean="0"/>
              <a:t>..</a:t>
            </a:r>
            <a:r>
              <a:rPr lang="ru-RU" dirty="0" err="1" smtClean="0"/>
              <a:t>рмить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соб</a:t>
            </a:r>
            <a:r>
              <a:rPr lang="ru-RU" dirty="0" smtClean="0"/>
              <a:t>..</a:t>
            </a:r>
            <a:r>
              <a:rPr lang="ru-RU" dirty="0" err="1" smtClean="0"/>
              <a:t>раться</a:t>
            </a:r>
            <a:r>
              <a:rPr lang="ru-RU" dirty="0" smtClean="0"/>
              <a:t>, зам..нить, </a:t>
            </a:r>
            <a:r>
              <a:rPr lang="ru-RU" dirty="0" err="1" smtClean="0"/>
              <a:t>ап</a:t>
            </a:r>
            <a:r>
              <a:rPr lang="ru-RU" dirty="0" smtClean="0"/>
              <a:t>..</a:t>
            </a:r>
            <a:r>
              <a:rPr lang="ru-RU" dirty="0" err="1" smtClean="0"/>
              <a:t>лляция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маг..</a:t>
            </a:r>
            <a:r>
              <a:rPr lang="ru-RU" dirty="0" err="1" smtClean="0"/>
              <a:t>страль</a:t>
            </a:r>
            <a:r>
              <a:rPr lang="ru-RU" dirty="0" smtClean="0"/>
              <a:t>, мат..</a:t>
            </a:r>
            <a:r>
              <a:rPr lang="ru-RU" dirty="0" err="1" smtClean="0"/>
              <a:t>ринский</a:t>
            </a:r>
            <a:r>
              <a:rPr lang="ru-RU" dirty="0" smtClean="0"/>
              <a:t>, </a:t>
            </a:r>
            <a:r>
              <a:rPr lang="ru-RU" dirty="0" err="1" smtClean="0"/>
              <a:t>опров</a:t>
            </a:r>
            <a:r>
              <a:rPr lang="ru-RU" dirty="0" smtClean="0"/>
              <a:t>..</a:t>
            </a:r>
            <a:r>
              <a:rPr lang="ru-RU" dirty="0" err="1" smtClean="0"/>
              <a:t>ргать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645024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A 14 № 10.</a:t>
            </a:r>
            <a:r>
              <a:rPr lang="ru-RU" dirty="0" smtClean="0">
                <a:solidFill>
                  <a:srgbClr val="FF0000"/>
                </a:solidFill>
              </a:rPr>
              <a:t> В каком ряду во всех словах пропущена безударная проверяемая гласная корня?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бл</a:t>
            </a:r>
            <a:r>
              <a:rPr lang="ru-RU" dirty="0" smtClean="0"/>
              <a:t>..</a:t>
            </a:r>
            <a:r>
              <a:rPr lang="ru-RU" dirty="0" err="1" smtClean="0"/>
              <a:t>годенствие</a:t>
            </a:r>
            <a:r>
              <a:rPr lang="ru-RU" dirty="0" smtClean="0"/>
              <a:t>, </a:t>
            </a:r>
            <a:r>
              <a:rPr lang="ru-RU" dirty="0" err="1" smtClean="0"/>
              <a:t>прин</a:t>
            </a:r>
            <a:r>
              <a:rPr lang="ru-RU" dirty="0" smtClean="0"/>
              <a:t>..</a:t>
            </a:r>
            <a:r>
              <a:rPr lang="ru-RU" dirty="0" err="1" smtClean="0"/>
              <a:t>ровиться</a:t>
            </a:r>
            <a:r>
              <a:rPr lang="ru-RU" dirty="0" smtClean="0"/>
              <a:t>, пол..</a:t>
            </a:r>
            <a:r>
              <a:rPr lang="ru-RU" dirty="0" err="1" smtClean="0"/>
              <a:t>гаться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мот..</a:t>
            </a:r>
            <a:r>
              <a:rPr lang="ru-RU" dirty="0" err="1" smtClean="0"/>
              <a:t>вировать</a:t>
            </a:r>
            <a:r>
              <a:rPr lang="ru-RU" dirty="0" smtClean="0"/>
              <a:t>, </a:t>
            </a:r>
            <a:r>
              <a:rPr lang="ru-RU" dirty="0" err="1" smtClean="0"/>
              <a:t>благосл</a:t>
            </a:r>
            <a:r>
              <a:rPr lang="ru-RU" dirty="0" smtClean="0"/>
              <a:t>..</a:t>
            </a:r>
            <a:r>
              <a:rPr lang="ru-RU" dirty="0" err="1" smtClean="0"/>
              <a:t>вение</a:t>
            </a:r>
            <a:r>
              <a:rPr lang="ru-RU" dirty="0" smtClean="0"/>
              <a:t>, б..</a:t>
            </a:r>
            <a:r>
              <a:rPr lang="ru-RU" dirty="0" err="1" smtClean="0"/>
              <a:t>зироваться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оз..</a:t>
            </a:r>
            <a:r>
              <a:rPr lang="ru-RU" dirty="0" err="1" smtClean="0"/>
              <a:t>боченный</a:t>
            </a:r>
            <a:r>
              <a:rPr lang="ru-RU" dirty="0" smtClean="0"/>
              <a:t>, </a:t>
            </a:r>
            <a:r>
              <a:rPr lang="ru-RU" dirty="0" err="1" smtClean="0"/>
              <a:t>раск.лоть</a:t>
            </a:r>
            <a:r>
              <a:rPr lang="ru-RU" dirty="0" smtClean="0"/>
              <a:t>, р..сточек</a:t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заб</a:t>
            </a:r>
            <a:r>
              <a:rPr lang="ru-RU" dirty="0" smtClean="0"/>
              <a:t>..</a:t>
            </a:r>
            <a:r>
              <a:rPr lang="ru-RU" dirty="0" err="1" smtClean="0"/>
              <a:t>левание</a:t>
            </a:r>
            <a:r>
              <a:rPr lang="ru-RU" dirty="0" smtClean="0"/>
              <a:t>, обр..</a:t>
            </a:r>
            <a:r>
              <a:rPr lang="ru-RU" dirty="0" err="1" smtClean="0"/>
              <a:t>зцовый</a:t>
            </a:r>
            <a:r>
              <a:rPr lang="ru-RU" dirty="0" smtClean="0"/>
              <a:t>, уд..</a:t>
            </a:r>
            <a:r>
              <a:rPr lang="ru-RU" dirty="0" err="1" smtClean="0"/>
              <a:t>стоен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80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Самопроверка </a:t>
            </a:r>
            <a:endParaRPr lang="ru-RU" sz="6600" b="1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36912"/>
            <a:ext cx="7772400" cy="37186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1-   2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2-   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3-   4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4-   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5-   3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6-   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7-   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8-   2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9-   2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10- 2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420992"/>
          </a:xfrm>
        </p:spPr>
        <p:txBody>
          <a:bodyPr/>
          <a:lstStyle/>
          <a:p>
            <a:r>
              <a:rPr lang="ru-RU" sz="9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внимание!!!</a:t>
            </a:r>
            <a:endParaRPr lang="ru-RU" sz="96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774270" cy="64008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</a:rPr>
              <a:t>Источники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1)</a:t>
            </a:r>
            <a:r>
              <a:rPr lang="en-US" dirty="0" smtClean="0">
                <a:hlinkClick r:id="rId2"/>
              </a:rPr>
              <a:t>http://www.fipi.ru/view/sections/228/docs/660.html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2)</a:t>
            </a:r>
            <a:r>
              <a:rPr lang="en-US" dirty="0" smtClean="0">
                <a:hlinkClick r:id="rId3"/>
              </a:rPr>
              <a:t>http://ege.yandex.ru/russian/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3)</a:t>
            </a:r>
            <a:r>
              <a:rPr lang="en-US" dirty="0" smtClean="0">
                <a:hlinkClick r:id="rId4"/>
              </a:rPr>
              <a:t>http://rus.reshuege.ru/test?theme=215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</a:t>
            </a:r>
            <a:r>
              <a:rPr lang="en-US" dirty="0" smtClean="0"/>
              <a:t>http://schoolmuham.ucoz.ru/a14.pdf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5)Розенталь Д.Э.  Русский язык: Сборник упражнений для школьников старших классов и поступающих в вузы. – 2-е изд. – М.: Дрофа, 1998 – С.7-12</a:t>
            </a:r>
            <a:br>
              <a:rPr lang="ru-RU" dirty="0" smtClean="0"/>
            </a:br>
            <a:r>
              <a:rPr lang="ru-RU" dirty="0" smtClean="0"/>
              <a:t>6)Учебные таблицы по русскому языку:5 – 9 классы/Составитель А.Б. </a:t>
            </a:r>
            <a:r>
              <a:rPr lang="ru-RU" dirty="0" err="1" smtClean="0"/>
              <a:t>Малюшкин</a:t>
            </a:r>
            <a:r>
              <a:rPr lang="ru-RU" dirty="0" smtClean="0"/>
              <a:t> – М.:ТЦ Сфера, 2008.-С.18 - 25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584176"/>
          </a:xfrm>
        </p:spPr>
        <p:txBody>
          <a:bodyPr>
            <a:normAutofit/>
          </a:bodyPr>
          <a:lstStyle/>
          <a:p>
            <a:r>
              <a:rPr lang="ru-RU" sz="2400" b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Задание А 14 проверяет знания правил, с помощью которых ты  определяешь , какую гласную писать в корне. В соответствии с этими правилами корни разделяются на три типа</a:t>
            </a:r>
            <a:r>
              <a:rPr lang="en-US" sz="2400" b="1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:  </a:t>
            </a:r>
            <a:endParaRPr lang="ru-RU" sz="2400" b="1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14400" y="1989138"/>
          <a:ext cx="7772400" cy="436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</a:t>
            </a:r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Алгоритм  действий  </a:t>
            </a:r>
            <a:endParaRPr lang="ru-RU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504056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2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ru-RU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 В каждом варианте ответа выделите корни.</a:t>
            </a:r>
          </a:p>
          <a:p>
            <a:pPr>
              <a:buNone/>
            </a:pPr>
            <a:r>
              <a:rPr lang="ru-RU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2. Посмотрите, действительно ли гласная пропущена именно в корне, а не в суффиксе или  приставке.</a:t>
            </a:r>
          </a:p>
          <a:p>
            <a:pPr>
              <a:buNone/>
            </a:pPr>
            <a:r>
              <a:rPr lang="ru-RU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Если такое слово попадается, то этот вариант уже                               неправильный.   </a:t>
            </a:r>
          </a:p>
          <a:p>
            <a:pPr>
              <a:buNone/>
            </a:pPr>
            <a:r>
              <a:rPr lang="ru-RU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3. Придется вспоминать чередующие корни. Не зная их, вы не сможете справиться с заданием!!!</a:t>
            </a:r>
          </a:p>
          <a:p>
            <a:pPr>
              <a:buNone/>
            </a:pPr>
            <a:r>
              <a:rPr lang="ru-RU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Варианты с чередующимися корнями исключай ! </a:t>
            </a:r>
          </a:p>
          <a:p>
            <a:pPr>
              <a:buNone/>
            </a:pPr>
            <a:r>
              <a:rPr lang="ru-RU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4. К оставшимися словам попытайтесь подобрать однокоренные проверочные слова, то есть поставьте место пропуска под ударение</a:t>
            </a:r>
          </a:p>
          <a:p>
            <a:pPr>
              <a:buNone/>
            </a:pPr>
            <a:r>
              <a:rPr lang="ru-RU" sz="20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5. Исключите те варианты, где проверочное слово не подбирается. По – видимому, вы столкнулись со словарным словом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04768"/>
          </a:xfrm>
        </p:spPr>
        <p:txBody>
          <a:bodyPr/>
          <a:lstStyle/>
          <a:p>
            <a:r>
              <a:rPr lang="ru-RU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Формулировки задания А -14 могут быть разные </a:t>
            </a:r>
            <a:r>
              <a:rPr lang="en-US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988840"/>
            <a:ext cx="7772400" cy="4572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В каком ряду во всех словах пропущена безударная проверяемая (непроверяемая) гласная корня?</a:t>
            </a:r>
          </a:p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В каком ряду во всех словах пропущена буква</a:t>
            </a:r>
          </a:p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В каком ряду во всех словах пропущена безударная гласная корня, проверяемая ударением?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950" y="115888"/>
            <a:ext cx="9036050" cy="6626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Повторяем правила.</a:t>
            </a:r>
          </a:p>
          <a:p>
            <a:r>
              <a:rPr lang="ru-RU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Проверяемая гласная в корне в безударном положении проверяется ударением в </a:t>
            </a:r>
          </a:p>
          <a:p>
            <a:r>
              <a:rPr lang="ru-RU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однокоренном слове.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ч…</a:t>
            </a:r>
            <a:r>
              <a:rPr lang="ru-RU" sz="1800" dirty="0" err="1" smtClean="0">
                <a:solidFill>
                  <a:schemeClr val="tx1"/>
                </a:solidFill>
              </a:rPr>
              <a:t>родей</a:t>
            </a:r>
            <a:r>
              <a:rPr lang="ru-RU" sz="1800" dirty="0" smtClean="0">
                <a:solidFill>
                  <a:schemeClr val="tx1"/>
                </a:solidFill>
              </a:rPr>
              <a:t>        </a:t>
            </a:r>
            <a:r>
              <a:rPr lang="ru-RU" sz="1800" dirty="0" err="1" smtClean="0">
                <a:solidFill>
                  <a:schemeClr val="tx1"/>
                </a:solidFill>
              </a:rPr>
              <a:t>чАры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 х…</a:t>
            </a:r>
            <a:r>
              <a:rPr lang="ru-RU" sz="1800" dirty="0" err="1" smtClean="0">
                <a:solidFill>
                  <a:schemeClr val="tx1"/>
                </a:solidFill>
              </a:rPr>
              <a:t>отИчный</a:t>
            </a:r>
            <a:r>
              <a:rPr lang="ru-RU" sz="1800" dirty="0" smtClean="0">
                <a:solidFill>
                  <a:schemeClr val="tx1"/>
                </a:solidFill>
              </a:rPr>
              <a:t>        </a:t>
            </a:r>
            <a:r>
              <a:rPr lang="ru-RU" sz="1800" dirty="0" err="1" smtClean="0">
                <a:solidFill>
                  <a:schemeClr val="tx1"/>
                </a:solidFill>
              </a:rPr>
              <a:t>хАос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 с…</a:t>
            </a:r>
            <a:r>
              <a:rPr lang="ru-RU" sz="1800" dirty="0" err="1" smtClean="0">
                <a:solidFill>
                  <a:schemeClr val="tx1"/>
                </a:solidFill>
              </a:rPr>
              <a:t>мволИческий</a:t>
            </a:r>
            <a:r>
              <a:rPr lang="ru-RU" sz="1800" dirty="0" smtClean="0">
                <a:solidFill>
                  <a:schemeClr val="tx1"/>
                </a:solidFill>
              </a:rPr>
              <a:t>        </a:t>
            </a:r>
            <a:r>
              <a:rPr lang="ru-RU" sz="1800" dirty="0" err="1" smtClean="0">
                <a:solidFill>
                  <a:schemeClr val="tx1"/>
                </a:solidFill>
              </a:rPr>
              <a:t>сИмвол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Ловушка №1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нельзя проверять гласные в корне глаголом с суффиксом – ЫВА-(ИВА)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</a:t>
            </a:r>
            <a:r>
              <a:rPr lang="ru-RU" sz="1800" dirty="0" err="1" smtClean="0">
                <a:solidFill>
                  <a:schemeClr val="tx1"/>
                </a:solidFill>
              </a:rPr>
              <a:t>хороший-прихорАшИВАться</a:t>
            </a:r>
            <a:r>
              <a:rPr lang="ru-RU" sz="1800" dirty="0" smtClean="0">
                <a:solidFill>
                  <a:schemeClr val="tx1"/>
                </a:solidFill>
              </a:rPr>
              <a:t> 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как вы видите, </a:t>
            </a:r>
            <a:r>
              <a:rPr lang="ru-RU" sz="1800" dirty="0" err="1" smtClean="0">
                <a:solidFill>
                  <a:schemeClr val="tx1"/>
                </a:solidFill>
              </a:rPr>
              <a:t>происзодит</a:t>
            </a:r>
            <a:r>
              <a:rPr lang="ru-RU" sz="1800" dirty="0" smtClean="0">
                <a:solidFill>
                  <a:schemeClr val="tx1"/>
                </a:solidFill>
              </a:rPr>
              <a:t> чередование звуков, и можно ошибаться.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r>
              <a:rPr lang="ru-RU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Ловушка№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2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В современном русском языке осталось много </a:t>
            </a:r>
            <a:r>
              <a:rPr lang="ru-RU" sz="1800" dirty="0" err="1" smtClean="0">
                <a:solidFill>
                  <a:schemeClr val="tx1"/>
                </a:solidFill>
              </a:rPr>
              <a:t>паралельных</a:t>
            </a:r>
            <a:r>
              <a:rPr lang="ru-RU" sz="1800" dirty="0" smtClean="0">
                <a:solidFill>
                  <a:schemeClr val="tx1"/>
                </a:solidFill>
              </a:rPr>
              <a:t> слов из древнерусского и старославянского языков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 </a:t>
            </a:r>
            <a:r>
              <a:rPr lang="ru-RU" sz="1800" dirty="0" err="1" smtClean="0">
                <a:solidFill>
                  <a:schemeClr val="tx1"/>
                </a:solidFill>
              </a:rPr>
              <a:t>хОРОнить</a:t>
            </a:r>
            <a:r>
              <a:rPr lang="ru-RU" sz="1800" dirty="0" smtClean="0">
                <a:solidFill>
                  <a:schemeClr val="tx1"/>
                </a:solidFill>
              </a:rPr>
              <a:t> – </a:t>
            </a:r>
            <a:r>
              <a:rPr lang="ru-RU" sz="1800" dirty="0" err="1" smtClean="0">
                <a:solidFill>
                  <a:schemeClr val="tx1"/>
                </a:solidFill>
              </a:rPr>
              <a:t>охРАНА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</a:t>
            </a:r>
            <a:r>
              <a:rPr lang="ru-RU" sz="1800" dirty="0" err="1" smtClean="0">
                <a:solidFill>
                  <a:schemeClr val="tx1"/>
                </a:solidFill>
              </a:rPr>
              <a:t>зОЛОто</a:t>
            </a:r>
            <a:r>
              <a:rPr lang="ru-RU" sz="1800" dirty="0" smtClean="0">
                <a:solidFill>
                  <a:schemeClr val="tx1"/>
                </a:solidFill>
              </a:rPr>
              <a:t> – </a:t>
            </a:r>
            <a:r>
              <a:rPr lang="ru-RU" sz="1800" dirty="0" err="1" smtClean="0">
                <a:solidFill>
                  <a:schemeClr val="tx1"/>
                </a:solidFill>
              </a:rPr>
              <a:t>зЛАто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Как вы, наверно, поняли, </a:t>
            </a:r>
            <a:r>
              <a:rPr lang="ru-RU" sz="1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ПРОВЕРЯТЬ ЭТИ СЛОВАТ ДРУГ С ДРУГОМ НЕЛЬЗЯ</a:t>
            </a:r>
            <a:r>
              <a:rPr lang="ru-RU" sz="1800" dirty="0" smtClean="0">
                <a:solidFill>
                  <a:schemeClr val="tx1"/>
                </a:solidFill>
              </a:rPr>
              <a:t>. Если в проверяемом  -</a:t>
            </a:r>
            <a:r>
              <a:rPr lang="ru-RU" sz="1800" dirty="0" err="1" smtClean="0">
                <a:solidFill>
                  <a:schemeClr val="tx1"/>
                </a:solidFill>
              </a:rPr>
              <a:t>оро</a:t>
            </a:r>
            <a:r>
              <a:rPr lang="ru-RU" sz="1800" dirty="0" smtClean="0">
                <a:solidFill>
                  <a:schemeClr val="tx1"/>
                </a:solidFill>
              </a:rPr>
              <a:t>-/-</a:t>
            </a:r>
            <a:r>
              <a:rPr lang="ru-RU" sz="1800" dirty="0" err="1" smtClean="0">
                <a:solidFill>
                  <a:schemeClr val="tx1"/>
                </a:solidFill>
              </a:rPr>
              <a:t>оло</a:t>
            </a:r>
            <a:r>
              <a:rPr lang="ru-RU" sz="1800" dirty="0" smtClean="0">
                <a:solidFill>
                  <a:schemeClr val="tx1"/>
                </a:solidFill>
              </a:rPr>
              <a:t> (русское слово) – ищем однокоренное с –</a:t>
            </a:r>
            <a:r>
              <a:rPr lang="ru-RU" sz="1800" dirty="0" err="1" smtClean="0">
                <a:solidFill>
                  <a:schemeClr val="tx1"/>
                </a:solidFill>
              </a:rPr>
              <a:t>оро</a:t>
            </a:r>
            <a:r>
              <a:rPr lang="ru-RU" sz="1800" dirty="0" smtClean="0">
                <a:solidFill>
                  <a:schemeClr val="tx1"/>
                </a:solidFill>
              </a:rPr>
              <a:t>/-</a:t>
            </a:r>
            <a:r>
              <a:rPr lang="ru-RU" sz="1800" dirty="0" err="1" smtClean="0">
                <a:solidFill>
                  <a:schemeClr val="tx1"/>
                </a:solidFill>
              </a:rPr>
              <a:t>оло</a:t>
            </a:r>
            <a:r>
              <a:rPr lang="ru-RU" sz="1800" dirty="0" smtClean="0">
                <a:solidFill>
                  <a:schemeClr val="tx1"/>
                </a:solidFill>
              </a:rPr>
              <a:t>. Таким же образом поступайте со словами на  -</a:t>
            </a:r>
            <a:r>
              <a:rPr lang="ru-RU" sz="1800" dirty="0" err="1" smtClean="0">
                <a:solidFill>
                  <a:schemeClr val="tx1"/>
                </a:solidFill>
              </a:rPr>
              <a:t>ра-\-ла</a:t>
            </a:r>
            <a:r>
              <a:rPr lang="ru-RU" sz="1800" dirty="0" smtClean="0">
                <a:solidFill>
                  <a:schemeClr val="tx1"/>
                </a:solidFill>
              </a:rPr>
              <a:t>- (старославянское) . </a:t>
            </a:r>
          </a:p>
          <a:p>
            <a:pPr>
              <a:buNone/>
            </a:pPr>
            <a:endParaRPr lang="ru-RU" sz="1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691680" y="9807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979712" y="134076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411760" y="17008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Арка 25"/>
          <p:cNvSpPr/>
          <p:nvPr/>
        </p:nvSpPr>
        <p:spPr>
          <a:xfrm>
            <a:off x="683568" y="836712"/>
            <a:ext cx="36004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Арка 26"/>
          <p:cNvSpPr/>
          <p:nvPr/>
        </p:nvSpPr>
        <p:spPr>
          <a:xfrm>
            <a:off x="683568" y="1556792"/>
            <a:ext cx="72008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>
            <a:off x="611560" y="1196752"/>
            <a:ext cx="576064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4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77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77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3" dur="77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77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770" decel="100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770" decel="100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4" dur="77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6" dur="77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</a:t>
            </a:r>
            <a:r>
              <a:rPr lang="ru-RU" sz="6000" b="1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Внимание !</a:t>
            </a:r>
            <a:endParaRPr lang="ru-RU" sz="60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 русском языке полно слов, которые ударением проверить нельзя. Какое-то количество мы обязаны знать по выходу из школы, остальные ищем в словаре. Написания, которые нельзя проверить ударением, называются непроверяемыми.</a:t>
            </a:r>
          </a:p>
          <a:p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аб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…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туриент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-?                    в…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кторина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-?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                               ор…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гинал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 -?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0" cy="6181296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9144000"/>
              </a:tblGrid>
              <a:tr h="877776">
                <a:tc>
                  <a:txBody>
                    <a:bodyPr/>
                    <a:lstStyle/>
                    <a:p>
                      <a:r>
                        <a:rPr lang="ru-RU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                                    Написание</a:t>
                      </a:r>
                      <a:r>
                        <a:rPr lang="ru-RU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зависит от ударения 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25668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Г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´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– г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(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искл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. выгарки)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з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´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-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ru-RU" u="sng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ru-RU" u="sng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´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(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искл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. з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ревать)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3.   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кл</a:t>
                      </a:r>
                      <a:r>
                        <a:rPr lang="ru-RU" u="sng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´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 - кл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кл</a:t>
                      </a:r>
                      <a:r>
                        <a:rPr lang="ru-RU" u="sng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´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endParaRPr lang="ru-RU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4.    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тв</a:t>
                      </a:r>
                      <a:r>
                        <a:rPr lang="ru-RU" u="sng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´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  -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тв</a:t>
                      </a:r>
                      <a:r>
                        <a:rPr lang="ru-RU" u="sng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тв</a:t>
                      </a:r>
                      <a:r>
                        <a:rPr lang="ru-RU" u="sng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kumimoji="0" lang="en-US" sz="1800" u="sng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´</a:t>
                      </a:r>
                      <a:r>
                        <a:rPr lang="ru-RU" baseline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aseline="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(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искл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. утв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рь)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</a:t>
                      </a:r>
                    </a:p>
                    <a:p>
                      <a:pPr marL="342900" indent="-342900">
                        <a:buAutoNum type="arabicPeriod" startAt="5"/>
                      </a:pP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пл</a:t>
                      </a:r>
                      <a:r>
                        <a:rPr lang="ru-RU" u="sng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( </a:t>
                      </a:r>
                      <a:r>
                        <a:rPr lang="ru-RU" baseline="0" dirty="0" err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искл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.  пл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вец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пл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о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вчиха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                     пл</a:t>
                      </a:r>
                      <a:r>
                        <a:rPr lang="ru-RU" u="sng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ы</a:t>
                      </a:r>
                      <a:r>
                        <a:rPr lang="ru-RU" baseline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вуны)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64807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 Чередующие  гласные в корне корне </a:t>
            </a:r>
            <a:endParaRPr lang="ru-RU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Арка 18"/>
          <p:cNvSpPr/>
          <p:nvPr/>
        </p:nvSpPr>
        <p:spPr>
          <a:xfrm>
            <a:off x="395536" y="1628800"/>
            <a:ext cx="432048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>
            <a:off x="971600" y="1628800"/>
            <a:ext cx="360040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>
            <a:off x="467544" y="2204864"/>
            <a:ext cx="360040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Арка 21"/>
          <p:cNvSpPr/>
          <p:nvPr/>
        </p:nvSpPr>
        <p:spPr>
          <a:xfrm>
            <a:off x="1187624" y="2420888"/>
            <a:ext cx="432048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>
            <a:off x="395536" y="4869160"/>
            <a:ext cx="576064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>
            <a:off x="1403648" y="4653136"/>
            <a:ext cx="504056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>
            <a:off x="1331640" y="3501008"/>
            <a:ext cx="504056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>
            <a:off x="395536" y="3284984"/>
            <a:ext cx="576064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Арка 26"/>
          <p:cNvSpPr/>
          <p:nvPr/>
        </p:nvSpPr>
        <p:spPr>
          <a:xfrm>
            <a:off x="539552" y="3789040"/>
            <a:ext cx="504056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>
            <a:off x="395536" y="4365104"/>
            <a:ext cx="504056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Арка 28"/>
          <p:cNvSpPr/>
          <p:nvPr/>
        </p:nvSpPr>
        <p:spPr>
          <a:xfrm>
            <a:off x="467544" y="2780928"/>
            <a:ext cx="432048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Арка 29"/>
          <p:cNvSpPr/>
          <p:nvPr/>
        </p:nvSpPr>
        <p:spPr>
          <a:xfrm>
            <a:off x="395536" y="5733256"/>
            <a:ext cx="554360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Арка 30"/>
          <p:cNvSpPr/>
          <p:nvPr/>
        </p:nvSpPr>
        <p:spPr>
          <a:xfrm>
            <a:off x="1331640" y="5157192"/>
            <a:ext cx="432048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Чередующие гласные в корне</a:t>
            </a:r>
            <a:endParaRPr lang="ru-RU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683568" y="1988840"/>
            <a:ext cx="504056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1619672" y="1988840"/>
            <a:ext cx="720080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1619672" y="3356992"/>
            <a:ext cx="576064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755576" y="2924944"/>
            <a:ext cx="792088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>
            <a:off x="899592" y="5589240"/>
            <a:ext cx="72008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>
            <a:off x="755576" y="3861048"/>
            <a:ext cx="648072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>
            <a:off x="2123728" y="5589240"/>
            <a:ext cx="720080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/>
                <a:solidFill>
                  <a:schemeClr val="tx1"/>
                </a:solidFill>
              </a:rPr>
              <a:t>  </a:t>
            </a:r>
            <a:r>
              <a:rPr lang="ru-RU" sz="3600" b="1" dirty="0" smtClean="0">
                <a:ln/>
                <a:solidFill>
                  <a:schemeClr val="tx1"/>
                </a:solidFill>
              </a:rPr>
              <a:t>Написание зависит от согласной корня</a:t>
            </a:r>
          </a:p>
          <a:p>
            <a:pPr>
              <a:buNone/>
            </a:pPr>
            <a:r>
              <a:rPr lang="ru-RU" b="1" dirty="0" smtClean="0">
                <a:ln/>
                <a:solidFill>
                  <a:schemeClr val="tx1"/>
                </a:solidFill>
              </a:rPr>
              <a:t> 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1. л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 – л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ж</a:t>
            </a:r>
          </a:p>
          <a:p>
            <a:pPr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(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искл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пол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г)</a:t>
            </a:r>
          </a:p>
          <a:p>
            <a:pPr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2.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</a:t>
            </a:r>
            <a:r>
              <a:rPr lang="ru-RU" sz="2400" b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</a:t>
            </a:r>
            <a:endParaRPr lang="ru-RU" sz="2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- р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 </a:t>
            </a:r>
          </a:p>
          <a:p>
            <a:pPr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</a:t>
            </a:r>
            <a:r>
              <a:rPr lang="ru-RU" sz="2400" b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</a:t>
            </a:r>
            <a:endParaRPr lang="ru-RU" sz="2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(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искл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р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сток, р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стовщик , Р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стов,  Р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стислав, отр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сль)</a:t>
            </a:r>
          </a:p>
          <a:p>
            <a:pPr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</a:t>
            </a:r>
          </a:p>
          <a:p>
            <a:pPr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3.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ск</a:t>
            </a:r>
            <a:r>
              <a:rPr lang="ru-RU" sz="2400" b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–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ск</a:t>
            </a:r>
            <a:r>
              <a:rPr lang="ru-RU" sz="2400" b="1" u="sng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( </a:t>
            </a:r>
            <a:r>
              <a:rPr lang="ru-RU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искл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ск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чок , ск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чу, ск</a:t>
            </a:r>
            <a:r>
              <a:rPr lang="ru-RU" sz="24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чи)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>
            <a:normAutofit/>
          </a:bodyPr>
          <a:lstStyle/>
          <a:p>
            <a:r>
              <a:rPr lang="ru-RU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 Чередующие  гласные в корне </a:t>
            </a:r>
            <a:endParaRPr lang="ru-RU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Написание зависит от значения </a:t>
            </a:r>
          </a:p>
          <a:p>
            <a:endParaRPr lang="ru-RU" b="1" cap="all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 м</a:t>
            </a:r>
            <a:r>
              <a:rPr lang="ru-RU" sz="1500" b="1" u="sng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</a:t>
            </a: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                                                                                                                        м</a:t>
            </a:r>
            <a:r>
              <a:rPr lang="ru-RU" sz="1500" b="1" u="sng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       </a:t>
            </a: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погружать                                                                                                              пропитываться </a:t>
            </a: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во что-либо                                                                                                            жидкостью </a:t>
            </a: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(  например макать)                                                                                                   (например намокать)</a:t>
            </a:r>
          </a:p>
          <a:p>
            <a:pPr>
              <a:buNone/>
            </a:pPr>
            <a:endParaRPr lang="ru-RU" sz="1500" b="1" cap="all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endParaRPr lang="ru-RU" sz="1500" b="1" cap="all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2. </a:t>
            </a:r>
            <a:r>
              <a:rPr lang="ru-RU" sz="1500" b="1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</a:t>
            </a:r>
            <a:r>
              <a:rPr lang="ru-RU" sz="1500" b="1" u="sng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</a:t>
            </a:r>
            <a:r>
              <a:rPr lang="ru-RU" sz="1500" b="1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</a:t>
            </a: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                                                                                  </a:t>
            </a:r>
            <a:r>
              <a:rPr lang="ru-RU" sz="1500" b="1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</a:t>
            </a:r>
            <a:r>
              <a:rPr lang="ru-RU" sz="1500" b="1" u="sng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1500" b="1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</a:t>
            </a:r>
            <a:endParaRPr lang="ru-RU" sz="1500" b="1" cap="all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                                                                                                           (прямой , гладкий )</a:t>
            </a: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                                                                                              </a:t>
            </a:r>
            <a:r>
              <a:rPr lang="ru-RU" sz="1500" b="1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искл</a:t>
            </a: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р</a:t>
            </a:r>
            <a:r>
              <a:rPr lang="ru-RU" sz="1500" b="1" u="sng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</a:t>
            </a: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внина </a:t>
            </a: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                                                                                                           р</a:t>
            </a:r>
            <a:r>
              <a:rPr lang="ru-RU" sz="1500" b="1" u="sng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весник</a:t>
            </a: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                                                                                                            пор</a:t>
            </a:r>
            <a:r>
              <a:rPr lang="ru-RU" sz="1500" b="1" u="sng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вну</a:t>
            </a:r>
          </a:p>
          <a:p>
            <a:pPr>
              <a:buNone/>
            </a:pP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                                                                                                             ур</a:t>
            </a:r>
            <a:r>
              <a:rPr lang="ru-RU" sz="1500" b="1" u="sng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15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вень</a:t>
            </a:r>
            <a:endParaRPr lang="ru-RU" sz="15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275856" y="270892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843808" y="465313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Арка 12"/>
          <p:cNvSpPr/>
          <p:nvPr/>
        </p:nvSpPr>
        <p:spPr>
          <a:xfrm>
            <a:off x="6084168" y="2564904"/>
            <a:ext cx="36004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755576" y="4509120"/>
            <a:ext cx="482352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Арка 14"/>
          <p:cNvSpPr/>
          <p:nvPr/>
        </p:nvSpPr>
        <p:spPr>
          <a:xfrm>
            <a:off x="683568" y="2564904"/>
            <a:ext cx="360040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Арка 15"/>
          <p:cNvSpPr/>
          <p:nvPr/>
        </p:nvSpPr>
        <p:spPr>
          <a:xfrm>
            <a:off x="6516216" y="4509120"/>
            <a:ext cx="504056" cy="7200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>
            <a:off x="6804248" y="5733256"/>
            <a:ext cx="432048" cy="14401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>
            <a:off x="6516216" y="5085184"/>
            <a:ext cx="504056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4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692</Words>
  <Application>Microsoft Office PowerPoint</Application>
  <PresentationFormat>Экран (4:3)</PresentationFormat>
  <Paragraphs>150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ГОТОВИМСЯ К ЕГЭ ПО РУССКОМУ ЯЗЫКУ. Выполняем задание а14.  Презентацию подготовили ученики 10 класса  Икаев заур, туаев хетаг, Хестанова Роксана.  учитель Федоренко И.Н.</vt:lpstr>
      <vt:lpstr>Задание А 14 проверяет знания правил, с помощью которых ты  определяешь , какую гласную писать в корне. В соответствии с этими правилами корни разделяются на три типа:  </vt:lpstr>
      <vt:lpstr>              Алгоритм  действий  </vt:lpstr>
      <vt:lpstr>Формулировки задания А -14 могут быть разные :</vt:lpstr>
      <vt:lpstr>Слайд 5</vt:lpstr>
      <vt:lpstr>           Внимание !</vt:lpstr>
      <vt:lpstr>  Чередующие  гласные в корне корне </vt:lpstr>
      <vt:lpstr> Чередующие гласные в корне</vt:lpstr>
      <vt:lpstr>  Чередующие  гласные в корне </vt:lpstr>
      <vt:lpstr>Чередующие гласные в корне</vt:lpstr>
      <vt:lpstr>Тест</vt:lpstr>
      <vt:lpstr>Слайд 12</vt:lpstr>
      <vt:lpstr>Слайд 13</vt:lpstr>
      <vt:lpstr>Слайд 14</vt:lpstr>
      <vt:lpstr>Слайд 15</vt:lpstr>
      <vt:lpstr>                   Самопроверка </vt:lpstr>
      <vt:lpstr>Спасибо за внимание!!!</vt:lpstr>
      <vt:lpstr>Источники:  1)http://www.fipi.ru/view/sections/228/docs/660.html 2)http://ege.yandex.ru/russian/ 3)http://rus.reshuege.ru/test?theme=215 4)http://schoolmuham.ucoz.ru/a14.pdf 5)Розенталь Д.Э.  Русский язык: Сборник упражнений для школьников старших классов и поступающих в вузы. – 2-е изд. – М.: Дрофа, 1998 – С.7-12 6)Учебные таблицы по русскому языку:5 – 9 классы/Составитель А.Б. Малюшкин – М.:ТЦ Сфера, 2008.-С.18 - 25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Sos</dc:creator>
  <cp:lastModifiedBy>Захар</cp:lastModifiedBy>
  <cp:revision>59</cp:revision>
  <dcterms:created xsi:type="dcterms:W3CDTF">2013-11-21T13:46:47Z</dcterms:created>
  <dcterms:modified xsi:type="dcterms:W3CDTF">2014-01-03T08:50:36Z</dcterms:modified>
</cp:coreProperties>
</file>